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3" r:id="rId1"/>
  </p:sldMasterIdLst>
  <p:notesMasterIdLst>
    <p:notesMasterId r:id="rId21"/>
  </p:notesMasterIdLst>
  <p:sldIdLst>
    <p:sldId id="256" r:id="rId2"/>
    <p:sldId id="263" r:id="rId3"/>
    <p:sldId id="271" r:id="rId4"/>
    <p:sldId id="264" r:id="rId5"/>
    <p:sldId id="277" r:id="rId6"/>
    <p:sldId id="278" r:id="rId7"/>
    <p:sldId id="270" r:id="rId8"/>
    <p:sldId id="266" r:id="rId9"/>
    <p:sldId id="268" r:id="rId10"/>
    <p:sldId id="269" r:id="rId11"/>
    <p:sldId id="272" r:id="rId12"/>
    <p:sldId id="280" r:id="rId13"/>
    <p:sldId id="273" r:id="rId14"/>
    <p:sldId id="267" r:id="rId15"/>
    <p:sldId id="281" r:id="rId16"/>
    <p:sldId id="274" r:id="rId17"/>
    <p:sldId id="275" r:id="rId18"/>
    <p:sldId id="276" r:id="rId19"/>
    <p:sldId id="279" r:id="rId20"/>
  </p:sldIdLst>
  <p:sldSz cx="9906000" cy="6858000" type="A4"/>
  <p:notesSz cx="6858000" cy="9144000"/>
  <p:embeddedFontLst>
    <p:embeddedFont>
      <p:font typeface="Calibri Light" panose="020F0302020204030204" pitchFamily="34" charset="0"/>
      <p:regular r:id="rId22"/>
      <p: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Yu Gothic UI Semibold" panose="020B0700000000000000" pitchFamily="34" charset="-128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Ebrima" panose="02000000000000000000" pitchFamily="2" charset="0"/>
      <p:regular r:id="rId31"/>
      <p:bold r:id="rId32"/>
    </p:embeddedFont>
    <p:embeddedFont>
      <p:font typeface="강원교육튼튼" panose="02020603020101020101" pitchFamily="18" charset="-127"/>
      <p:regular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Arial Unicode MS" panose="020B0604020202020204" pitchFamily="50" charset="-127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CCCC"/>
    <a:srgbClr val="3399FF"/>
    <a:srgbClr val="E1072A"/>
    <a:srgbClr val="E0092A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5FE99C-BE4A-465F-8BF3-AF23A817999B}" v="413" dt="2023-07-17T01:55:39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5209" autoAdjust="0"/>
  </p:normalViewPr>
  <p:slideViewPr>
    <p:cSldViewPr snapToGrid="0">
      <p:cViewPr>
        <p:scale>
          <a:sx n="75" d="100"/>
          <a:sy n="75" d="100"/>
        </p:scale>
        <p:origin x="133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0A193-323F-48E1-BDB2-5F9BFE2E54C4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58F78-1A27-48AC-BD9E-085C8C69C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9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58F78-1A27-48AC-BD9E-085C8C69C0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19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58F78-1A27-48AC-BD9E-085C8C69C0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4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0367C70-288F-FCC7-F9E2-B88E5D621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961E3F8B-0421-A5CC-87D3-772FB0781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BF55BF6C-94EB-6F5B-4525-8F4C15224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62A79DB-CE72-A858-BA38-8DB137110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58F78-1A27-48AC-BD9E-085C8C69C0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7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8E38-22A1-4222-AB8A-D7FBE08F0FBE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6765D9E8-4B15-0BBC-F182-7FA4F3FF2EAF}"/>
              </a:ext>
            </a:extLst>
          </p:cNvPr>
          <p:cNvGrpSpPr/>
          <p:nvPr userDrawn="1"/>
        </p:nvGrpSpPr>
        <p:grpSpPr>
          <a:xfrm>
            <a:off x="1" y="1637112"/>
            <a:ext cx="6412870" cy="866376"/>
            <a:chOff x="-1" y="236348"/>
            <a:chExt cx="5114005" cy="46809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44C5B6C5-F6C3-299B-2D19-76CEFC4A2B73}"/>
                </a:ext>
              </a:extLst>
            </p:cNvPr>
            <p:cNvSpPr/>
            <p:nvPr/>
          </p:nvSpPr>
          <p:spPr>
            <a:xfrm>
              <a:off x="-1" y="236348"/>
              <a:ext cx="4825551" cy="468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3640B88D-E73D-580F-6DE1-7A2C753183A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37969" y="236446"/>
              <a:ext cx="576035" cy="468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1A3C541-ABD5-C411-BDD4-1F105126AB4F}"/>
              </a:ext>
            </a:extLst>
          </p:cNvPr>
          <p:cNvSpPr txBox="1"/>
          <p:nvPr userDrawn="1"/>
        </p:nvSpPr>
        <p:spPr>
          <a:xfrm>
            <a:off x="327773" y="403413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x-none" altLang="en-US" sz="1463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B5B92C4-D2D0-52B4-8C14-6F5FC9B7BD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73497-4752-4729-AFEC-72B043F2C477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2331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60E4-5858-4F93-8BCF-3FEEF0503BC5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14255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>
            <a:extLst>
              <a:ext uri="{FF2B5EF4-FFF2-40B4-BE49-F238E27FC236}">
                <a16:creationId xmlns:a16="http://schemas.microsoft.com/office/drawing/2014/main" xmlns="" id="{A1B629E2-9576-02E6-8949-26746E4243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146" y="707649"/>
            <a:ext cx="8639373" cy="22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ko-KR" altLang="en-US" sz="975" smtClean="0">
                <a:latin typeface="KoPubDotum Light" pitchFamily="2" charset="-127"/>
                <a:ea typeface="KoPubDotum Light" pitchFamily="2" charset="-127"/>
              </a:defRPr>
            </a:lvl1pPr>
            <a:lvl2pPr>
              <a:defRPr lang="ko-KR" altLang="en-US" sz="1463" smtClean="0"/>
            </a:lvl2pPr>
            <a:lvl3pPr>
              <a:defRPr lang="ko-KR" altLang="en-US" sz="1463" smtClean="0"/>
            </a:lvl3pPr>
            <a:lvl4pPr>
              <a:defRPr lang="ko-KR" altLang="en-US" smtClean="0"/>
            </a:lvl4pPr>
            <a:lvl5pPr>
              <a:defRPr lang="x-none" altLang="en-US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xmlns="" id="{19DEDA1F-5534-861B-9D3F-D79BF855D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0556" y="436007"/>
            <a:ext cx="8639373" cy="29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ko-KR" altLang="en-US" sz="1463" b="1" smtClean="0">
                <a:latin typeface="KoPubDotum Bold" pitchFamily="2" charset="-127"/>
                <a:ea typeface="KoPubDotum Bold" pitchFamily="2" charset="-127"/>
              </a:defRPr>
            </a:lvl1pPr>
            <a:lvl2pPr marL="185738" indent="0">
              <a:buNone/>
              <a:defRPr lang="ko-KR" altLang="en-US" sz="1463" smtClean="0"/>
            </a:lvl2pPr>
            <a:lvl3pPr marL="557213" indent="0">
              <a:buNone/>
              <a:defRPr lang="ko-KR" altLang="en-US" sz="1463" smtClean="0"/>
            </a:lvl3pPr>
            <a:lvl4pPr marL="928688" indent="0">
              <a:buNone/>
              <a:defRPr lang="ko-KR" altLang="en-US" smtClean="0"/>
            </a:lvl4pPr>
            <a:lvl5pPr marL="1300163" indent="0">
              <a:buNone/>
              <a:defRPr lang="x-none" altLang="en-US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3F3CD9-4690-B653-F595-88D220B9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52" y="192603"/>
            <a:ext cx="8639373" cy="22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1" lang="x-none" altLang="en-US" sz="975" b="1">
                <a:solidFill>
                  <a:srgbClr val="E0072A"/>
                </a:solidFill>
                <a:latin typeface="KoPubDotum Bold" pitchFamily="2" charset="-127"/>
                <a:ea typeface="KoPubDotum Bold" pitchFamily="2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A961235-A8A2-B295-DC18-8AAB9EC5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5329DD37-18CF-4D93-ACE3-F697B917C77B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617812A-3F71-88DB-9130-D391BD0B3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2E4EED3-F435-4A2E-FA44-FEEF4FCD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7AF71F8A-067A-0A38-0D19-45A46ECD1F71}"/>
              </a:ext>
            </a:extLst>
          </p:cNvPr>
          <p:cNvGrpSpPr/>
          <p:nvPr userDrawn="1"/>
        </p:nvGrpSpPr>
        <p:grpSpPr>
          <a:xfrm>
            <a:off x="0" y="180075"/>
            <a:ext cx="482625" cy="468000"/>
            <a:chOff x="0" y="236348"/>
            <a:chExt cx="594000" cy="46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58123A02-31F4-FBEE-5CA1-DFE1F6923C3F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solidFill>
              <a:srgbClr val="E00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68E10CAF-751D-89F3-2556-347F6ADE71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solidFill>
              <a:srgbClr val="E00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 dirty="0"/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FC54A58C-1E6F-4368-0053-1F46C70E8B5D}"/>
              </a:ext>
            </a:extLst>
          </p:cNvPr>
          <p:cNvSpPr txBox="1">
            <a:spLocks/>
          </p:cNvSpPr>
          <p:nvPr userDrawn="1"/>
        </p:nvSpPr>
        <p:spPr>
          <a:xfrm>
            <a:off x="124772" y="279279"/>
            <a:ext cx="292500" cy="3651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742950" rtl="0" eaLnBrk="1" latinLnBrk="0" hangingPunct="1"/>
            <a:endParaRPr kumimoji="1" lang="x-none" altLang="en-US" sz="1463" b="1" kern="1200" dirty="0">
              <a:solidFill>
                <a:schemeClr val="bg1"/>
              </a:solidFill>
              <a:latin typeface="KoPubDotum Bold" pitchFamily="2" charset="-127"/>
              <a:ea typeface="KoPubDotum Bold" pitchFamily="2" charset="-127"/>
              <a:cs typeface="+mn-cs"/>
            </a:endParaRP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xmlns="" id="{966450BC-8D91-793B-E4D4-6CC977DB89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747" y="237974"/>
            <a:ext cx="34954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ko-KR" altLang="en-US" sz="1463" b="1" smtClean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</a:defRPr>
            </a:lvl1pPr>
            <a:lvl2pPr>
              <a:defRPr lang="ko-KR" altLang="en-US" sz="1463" smtClean="0"/>
            </a:lvl2pPr>
            <a:lvl3pPr>
              <a:defRPr lang="ko-KR" altLang="en-US" sz="1463" smtClean="0"/>
            </a:lvl3pPr>
            <a:lvl4pPr>
              <a:defRPr lang="ko-KR" altLang="en-US" smtClean="0"/>
            </a:lvl4pPr>
            <a:lvl5pPr>
              <a:defRPr lang="x-none" altLang="en-US"/>
            </a:lvl5pPr>
          </a:lstStyle>
          <a:p>
            <a:pPr marL="0" lvl="0"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819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9C02619-DECF-E726-32CA-3CBF1158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6C1AA566-C76D-4D40-A7A3-705168776466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A0ABC58-91D1-472D-6EC0-A26D34BBF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06586C8-11F7-5B24-4AEE-01616F05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4228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E8DE656-ACD8-03B4-9E06-E69EFD4C1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CFC3F7E6-877E-40EA-814D-3DE1BF32D02E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585E0F8-0F3F-22B5-CD47-EB1DFF512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10BE1C4-FD05-A001-E9A4-CE3407F1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04C49D5-2996-4970-7356-7393B8222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B9EF-0B6E-4C99-92C5-3ACB1BA1B547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A944938-443E-DBC9-46DC-D0C04BA470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8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96DF6-784D-4613-9A93-E37A96B2507A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7CFD7B5-57C9-B086-53FA-9A2AD6EB54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7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5ECE-8BDC-4822-810E-8315071C0AF4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FF3D6D1-E18F-BF24-A7B9-BC2605C3A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8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D40C-4FFB-4B2F-B2F1-1859A9468AE1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2930E8B-8AC9-4EE5-892E-143AB8608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66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0979-6281-4302-B88E-9E595662281C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D34A601-341F-1C5F-80B2-3C7EA6ABA5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9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ADBF-2C73-4CE0-A8F7-B7886153B6EB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7CF5D8D-9BAF-7256-5B68-B247F0E26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8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0FE7-24C9-42CE-85CA-50D74D2F9668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88A187E-69ED-3F31-D08B-9929519162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7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4CC2-9EF6-421D-BD6C-41B8021AB5DE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2794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86011-DAF3-41C6-9702-D24FCF3E4971}" type="datetime1">
              <a:rPr kumimoji="1" lang="ko-KR" altLang="en-US" smtClean="0"/>
              <a:t>2024-02-15</a:t>
            </a:fld>
            <a:endParaRPr kumimoji="1" lang="x-non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92D77-0FD7-F341-857E-BA43F6EC789F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7761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50" r:id="rId12"/>
    <p:sldLayoutId id="2147483660" r:id="rId13"/>
    <p:sldLayoutId id="2147483661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2432" userDrawn="1">
          <p15:clr>
            <a:srgbClr val="F26B43"/>
          </p15:clr>
        </p15:guide>
        <p15:guide id="4" orient="horz" pos="4088" userDrawn="1">
          <p15:clr>
            <a:srgbClr val="F26B43"/>
          </p15:clr>
        </p15:guide>
        <p15:guide id="5" pos="171" userDrawn="1">
          <p15:clr>
            <a:srgbClr val="F26B43"/>
          </p15:clr>
        </p15:guide>
        <p15:guide id="6" pos="6069" userDrawn="1">
          <p15:clr>
            <a:srgbClr val="F26B43"/>
          </p15:clr>
        </p15:guide>
        <p15:guide id="7" pos="2143" userDrawn="1">
          <p15:clr>
            <a:srgbClr val="F26B43"/>
          </p15:clr>
        </p15:guide>
        <p15:guide id="8" pos="40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406D976B-0A71-18DD-09ED-934D124C1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610" y="5710448"/>
            <a:ext cx="1646605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950" b="1" dirty="0">
                <a:latin typeface="+mj-ea"/>
                <a:ea typeface="+mj-ea"/>
              </a:rPr>
              <a:t>2024. 02. 14</a:t>
            </a:r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xmlns="" id="{71848A79-7B47-B15A-A393-3D0502DB30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709355"/>
              </p:ext>
            </p:extLst>
          </p:nvPr>
        </p:nvGraphicFramePr>
        <p:xfrm>
          <a:off x="3195376" y="4321264"/>
          <a:ext cx="4273989" cy="739081"/>
        </p:xfrm>
        <a:graphic>
          <a:graphicData uri="http://schemas.openxmlformats.org/drawingml/2006/table">
            <a:tbl>
              <a:tblPr/>
              <a:tblGrid>
                <a:gridCol w="1738364">
                  <a:extLst>
                    <a:ext uri="{9D8B030D-6E8A-4147-A177-3AD203B41FA5}">
                      <a16:colId xmlns:a16="http://schemas.microsoft.com/office/drawing/2014/main" xmlns="" val="1250022889"/>
                    </a:ext>
                  </a:extLst>
                </a:gridCol>
                <a:gridCol w="1110962">
                  <a:extLst>
                    <a:ext uri="{9D8B030D-6E8A-4147-A177-3AD203B41FA5}">
                      <a16:colId xmlns:a16="http://schemas.microsoft.com/office/drawing/2014/main" xmlns="" val="4275553725"/>
                    </a:ext>
                  </a:extLst>
                </a:gridCol>
                <a:gridCol w="1424663">
                  <a:extLst>
                    <a:ext uri="{9D8B030D-6E8A-4147-A177-3AD203B41FA5}">
                      <a16:colId xmlns:a16="http://schemas.microsoft.com/office/drawing/2014/main" xmlns="" val="3451039861"/>
                    </a:ext>
                  </a:extLst>
                </a:gridCol>
              </a:tblGrid>
              <a:tr h="3018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조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팀명</a:t>
                      </a:r>
                      <a:endParaRPr 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anose="020B0604030504040204" pitchFamily="34" charset="0"/>
                      </a:endParaRPr>
                    </a:p>
                  </a:txBody>
                  <a:tcPr marL="58500" marR="58500" marT="29250" marB="2925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사번</a:t>
                      </a:r>
                      <a:endParaRPr 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anose="020B0604030504040204" pitchFamily="34" charset="0"/>
                      </a:endParaRPr>
                    </a:p>
                  </a:txBody>
                  <a:tcPr marL="58500" marR="58500" marT="29250" marB="2925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성명</a:t>
                      </a:r>
                      <a:endParaRPr 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anose="020B0604030504040204" pitchFamily="34" charset="0"/>
                      </a:endParaRPr>
                    </a:p>
                  </a:txBody>
                  <a:tcPr marL="58500" marR="58500" marT="29250" marB="2925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9843315"/>
                  </a:ext>
                </a:extLst>
              </a:tr>
              <a:tr h="4372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조 코딩바람</a:t>
                      </a:r>
                      <a:endParaRPr 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anose="020B0604030504040204" pitchFamily="34" charset="0"/>
                      </a:endParaRPr>
                    </a:p>
                  </a:txBody>
                  <a:tcPr marL="58500" marR="58500" marT="29250" marB="2925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20240015</a:t>
                      </a:r>
                      <a:endParaRPr 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anose="020B0604030504040204" pitchFamily="34" charset="0"/>
                      </a:endParaRPr>
                    </a:p>
                  </a:txBody>
                  <a:tcPr marL="58500" marR="58500" marT="29250" marB="2925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김지희</a:t>
                      </a:r>
                      <a:endParaRPr 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anose="020B0604030504040204" pitchFamily="34" charset="0"/>
                      </a:endParaRPr>
                    </a:p>
                  </a:txBody>
                  <a:tcPr marL="58500" marR="58500" marT="29250" marB="2925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405681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E62B8B1-E217-0F96-4C68-FA7940562803}"/>
              </a:ext>
            </a:extLst>
          </p:cNvPr>
          <p:cNvSpPr txBox="1"/>
          <p:nvPr/>
        </p:nvSpPr>
        <p:spPr>
          <a:xfrm>
            <a:off x="887483" y="1794636"/>
            <a:ext cx="4982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chemeClr val="bg1"/>
                </a:solidFill>
              </a:rPr>
              <a:t>PagePalette</a:t>
            </a:r>
            <a:r>
              <a:rPr lang="en-US" altLang="ko-KR" sz="3600" b="1" dirty="0">
                <a:solidFill>
                  <a:schemeClr val="bg1"/>
                </a:solidFill>
              </a:rPr>
              <a:t>_</a:t>
            </a:r>
            <a:r>
              <a:rPr lang="ko-KR" altLang="en-US" sz="3600" b="1" dirty="0">
                <a:solidFill>
                  <a:schemeClr val="bg1"/>
                </a:solidFill>
              </a:rPr>
              <a:t>수행보고서</a:t>
            </a:r>
          </a:p>
        </p:txBody>
      </p:sp>
    </p:spTree>
    <p:extLst>
      <p:ext uri="{BB962C8B-B14F-4D97-AF65-F5344CB8AC3E}">
        <p14:creationId xmlns:p14="http://schemas.microsoft.com/office/powerpoint/2010/main" val="419053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5" descr="Untitled">
            <a:extLst>
              <a:ext uri="{FF2B5EF4-FFF2-40B4-BE49-F238E27FC236}">
                <a16:creationId xmlns:a16="http://schemas.microsoft.com/office/drawing/2014/main" xmlns="" id="{D423E240-CA44-4149-2C0C-DAD265DF2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5245" y="970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D268051-37ED-3852-DEB1-19B6B52C5FE6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71A5E50B-3329-0A63-AF2A-2F0E8E8190D3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075EB972-C0B2-438D-0A81-264E99B5F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C7325CC-FAC6-23B3-2DEA-2F8815BB8A13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3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60AED8-1AD0-880F-E135-A8EB8EC9C01E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j-ea"/>
                <a:ea typeface="+mj-ea"/>
              </a:rPr>
              <a:t>기능명세서</a:t>
            </a:r>
            <a:endParaRPr kumimoji="1" lang="x-none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03635D-74C2-D1FF-CB44-02EDC3891B94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10</a:t>
            </a:fld>
            <a:endParaRPr kumimoji="1" lang="x-none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208"/>
            <a:ext cx="9906000" cy="519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5" descr="Untitled">
            <a:extLst>
              <a:ext uri="{FF2B5EF4-FFF2-40B4-BE49-F238E27FC236}">
                <a16:creationId xmlns:a16="http://schemas.microsoft.com/office/drawing/2014/main" xmlns="" id="{D423E240-CA44-4149-2C0C-DAD265DF2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5245" y="970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D268051-37ED-3852-DEB1-19B6B52C5FE6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71A5E50B-3329-0A63-AF2A-2F0E8E8190D3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075EB972-C0B2-438D-0A81-264E99B5F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C7325CC-FAC6-23B3-2DEA-2F8815BB8A13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3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60AED8-1AD0-880F-E135-A8EB8EC9C01E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b="1" dirty="0">
                <a:latin typeface="+mj-ea"/>
                <a:ea typeface="+mj-ea"/>
              </a:rPr>
              <a:t>API </a:t>
            </a:r>
            <a:r>
              <a:rPr kumimoji="1" lang="ko-KR" altLang="en-US" sz="1600" b="1" dirty="0">
                <a:latin typeface="+mj-ea"/>
                <a:ea typeface="+mj-ea"/>
              </a:rPr>
              <a:t>명세서</a:t>
            </a:r>
            <a:endParaRPr kumimoji="1" lang="en-US" altLang="ko-KR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03635D-74C2-D1FF-CB44-02EDC3891B94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11</a:t>
            </a:fld>
            <a:endParaRPr kumimoji="1" lang="x-none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81" y="1040408"/>
            <a:ext cx="6767657" cy="54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5" descr="Untitled">
            <a:extLst>
              <a:ext uri="{FF2B5EF4-FFF2-40B4-BE49-F238E27FC236}">
                <a16:creationId xmlns:a16="http://schemas.microsoft.com/office/drawing/2014/main" xmlns="" id="{D423E240-CA44-4149-2C0C-DAD265DF2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5245" y="970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D268051-37ED-3852-DEB1-19B6B52C5FE6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71A5E50B-3329-0A63-AF2A-2F0E8E8190D3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075EB972-C0B2-438D-0A81-264E99B5F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C7325CC-FAC6-23B3-2DEA-2F8815BB8A13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3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60AED8-1AD0-880F-E135-A8EB8EC9C01E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b="1" dirty="0">
                <a:latin typeface="+mj-ea"/>
                <a:ea typeface="+mj-ea"/>
              </a:rPr>
              <a:t>API </a:t>
            </a:r>
            <a:r>
              <a:rPr kumimoji="1" lang="ko-KR" altLang="en-US" sz="1600" b="1" dirty="0">
                <a:latin typeface="+mj-ea"/>
                <a:ea typeface="+mj-ea"/>
              </a:rPr>
              <a:t>명세서</a:t>
            </a:r>
            <a:endParaRPr kumimoji="1" lang="en-US" altLang="ko-KR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03635D-74C2-D1FF-CB44-02EDC3891B94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12</a:t>
            </a:fld>
            <a:endParaRPr kumimoji="1" lang="x-none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44" y="1240472"/>
            <a:ext cx="7855527" cy="47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5" descr="Untitled">
            <a:extLst>
              <a:ext uri="{FF2B5EF4-FFF2-40B4-BE49-F238E27FC236}">
                <a16:creationId xmlns:a16="http://schemas.microsoft.com/office/drawing/2014/main" xmlns="" id="{D423E240-CA44-4149-2C0C-DAD265DF2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5245" y="970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D268051-37ED-3852-DEB1-19B6B52C5FE6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71A5E50B-3329-0A63-AF2A-2F0E8E8190D3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075EB972-C0B2-438D-0A81-264E99B5F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C7325CC-FAC6-23B3-2DEA-2F8815BB8A13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5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60AED8-1AD0-880F-E135-A8EB8EC9C01E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j-ea"/>
                <a:ea typeface="+mj-ea"/>
              </a:rPr>
              <a:t>시연 영상</a:t>
            </a:r>
            <a:endParaRPr kumimoji="1" lang="en-US" altLang="ko-KR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03635D-74C2-D1FF-CB44-02EDC3891B94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13</a:t>
            </a:fld>
            <a:endParaRPr kumimoji="1" lang="x-none" altLang="en-US"/>
          </a:p>
        </p:txBody>
      </p:sp>
      <p:pic>
        <p:nvPicPr>
          <p:cNvPr id="2" name="페이지팔레트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4229" y="884557"/>
            <a:ext cx="6748939" cy="58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5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509BA69-E7AF-43A2-4BF1-03F813EDC179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64B519D9-21EE-0431-70BE-ED6A0ACB8D55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1F8799DA-9134-50ED-6955-F52F239F21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E4BC55A-07FD-44D9-09D4-874551E72B15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3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19A7189-622F-0215-572F-943F9893898A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n-ea"/>
              </a:rPr>
              <a:t>개발 환경</a:t>
            </a:r>
            <a:endParaRPr kumimoji="1" lang="en-US" altLang="ko-KR" sz="16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B92F8F-FF36-F885-9403-B3C0F7F82833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14</a:t>
            </a:fld>
            <a:endParaRPr kumimoji="1" lang="x-none" altLang="en-US"/>
          </a:p>
        </p:txBody>
      </p:sp>
      <p:pic>
        <p:nvPicPr>
          <p:cNvPr id="1032" name="Picture 8" descr="MySQL] 데이터베이스 확인/생성/삭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557" y="4626239"/>
            <a:ext cx="1193702" cy="119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530896" y="4631447"/>
            <a:ext cx="1919904" cy="1327316"/>
            <a:chOff x="7723913" y="2337191"/>
            <a:chExt cx="1919904" cy="132731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91E5FF1E-46A1-A33F-46C8-ECFF658C1A39}"/>
                </a:ext>
              </a:extLst>
            </p:cNvPr>
            <p:cNvSpPr/>
            <p:nvPr/>
          </p:nvSpPr>
          <p:spPr>
            <a:xfrm>
              <a:off x="7723913" y="2337191"/>
              <a:ext cx="1919904" cy="1327316"/>
            </a:xfrm>
            <a:prstGeom prst="rect">
              <a:avLst/>
            </a:prstGeom>
            <a:solidFill>
              <a:srgbClr val="E7E7E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40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777867" y="2416073"/>
              <a:ext cx="181199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Yu Gothic UI Semibold" panose="020B0700000000000000" pitchFamily="34" charset="-128"/>
                  <a:ea typeface="Arial Unicode MS" panose="020B0604020202020204" pitchFamily="50" charset="-127"/>
                  <a:cs typeface="Ebrima" panose="02000000000000000000" pitchFamily="2" charset="0"/>
                </a:rPr>
                <a:t>Java : java17 openjdk-21</a:t>
              </a:r>
            </a:p>
            <a:p>
              <a:r>
                <a:rPr lang="en-US" altLang="ko-KR" sz="1400" dirty="0">
                  <a:latin typeface="Yu Gothic UI Semibold" panose="020B0700000000000000" pitchFamily="34" charset="-128"/>
                  <a:ea typeface="Arial Unicode MS" panose="020B0604020202020204" pitchFamily="50" charset="-127"/>
                  <a:cs typeface="Ebrima" panose="02000000000000000000" pitchFamily="2" charset="0"/>
                </a:rPr>
                <a:t>Spring Boot : 3.2.2</a:t>
              </a:r>
            </a:p>
            <a:p>
              <a:r>
                <a:rPr lang="en-US" altLang="ko-KR" sz="1400" dirty="0">
                  <a:latin typeface="Yu Gothic UI Semibold" panose="020B0700000000000000" pitchFamily="34" charset="-128"/>
                  <a:ea typeface="Arial Unicode MS" panose="020B0604020202020204" pitchFamily="50" charset="-127"/>
                  <a:cs typeface="Ebrima" panose="02000000000000000000" pitchFamily="2" charset="0"/>
                </a:rPr>
                <a:t>Vue.js : 5.0.8</a:t>
              </a:r>
            </a:p>
            <a:p>
              <a:r>
                <a:rPr lang="en-US" altLang="ko-KR" sz="1400" dirty="0">
                  <a:latin typeface="Yu Gothic UI Semibold" panose="020B0700000000000000" pitchFamily="34" charset="-128"/>
                  <a:ea typeface="Arial Unicode MS" panose="020B0604020202020204" pitchFamily="50" charset="-127"/>
                  <a:cs typeface="Ebrima" panose="02000000000000000000" pitchFamily="2" charset="0"/>
                </a:rPr>
                <a:t>Node : 20.11.0 </a:t>
              </a:r>
            </a:p>
          </p:txBody>
        </p:sp>
      </p:grpSp>
      <p:pic>
        <p:nvPicPr>
          <p:cNvPr id="2054" name="Picture 6" descr="Github] 사용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51" y="4626239"/>
            <a:ext cx="1747151" cy="9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9" name="그룹 2048"/>
          <p:cNvGrpSpPr/>
          <p:nvPr/>
        </p:nvGrpSpPr>
        <p:grpSpPr>
          <a:xfrm>
            <a:off x="5724266" y="1746437"/>
            <a:ext cx="2543693" cy="1873460"/>
            <a:chOff x="5724266" y="1598661"/>
            <a:chExt cx="2543693" cy="1873460"/>
          </a:xfrm>
        </p:grpSpPr>
        <p:pic>
          <p:nvPicPr>
            <p:cNvPr id="1034" name="Picture 10" descr="JPA 활용 1] Spring 프로젝트 생성 및 환경설정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266" y="1793164"/>
              <a:ext cx="2543693" cy="1484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5724266" y="1598661"/>
              <a:ext cx="2406285" cy="187346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550997" y="1746437"/>
            <a:ext cx="2406285" cy="1873460"/>
            <a:chOff x="2123651" y="1492288"/>
            <a:chExt cx="2406285" cy="1873460"/>
          </a:xfrm>
        </p:grpSpPr>
        <p:grpSp>
          <p:nvGrpSpPr>
            <p:cNvPr id="13" name="그룹 12"/>
            <p:cNvGrpSpPr/>
            <p:nvPr/>
          </p:nvGrpSpPr>
          <p:grpSpPr>
            <a:xfrm>
              <a:off x="2505769" y="1769866"/>
              <a:ext cx="1703346" cy="1342506"/>
              <a:chOff x="449349" y="2670326"/>
              <a:chExt cx="1703346" cy="134250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349" y="2670326"/>
                <a:ext cx="1342506" cy="1342506"/>
              </a:xfrm>
              <a:prstGeom prst="rect">
                <a:avLst/>
              </a:prstGeom>
            </p:spPr>
          </p:pic>
          <p:pic>
            <p:nvPicPr>
              <p:cNvPr id="2058" name="Picture 10" descr="JavaScript 정리 01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40" r="23555"/>
              <a:stretch/>
            </p:blipFill>
            <p:spPr bwMode="auto">
              <a:xfrm>
                <a:off x="1452807" y="3278839"/>
                <a:ext cx="699888" cy="733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모서리가 둥근 직사각형 24"/>
            <p:cNvSpPr/>
            <p:nvPr/>
          </p:nvSpPr>
          <p:spPr>
            <a:xfrm>
              <a:off x="2123651" y="1492288"/>
              <a:ext cx="2406285" cy="187346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화살표 연결선 21"/>
          <p:cNvCxnSpPr>
            <a:stCxn id="25" idx="3"/>
            <a:endCxn id="1034" idx="1"/>
          </p:cNvCxnSpPr>
          <p:nvPr/>
        </p:nvCxnSpPr>
        <p:spPr>
          <a:xfrm>
            <a:off x="3957282" y="2683167"/>
            <a:ext cx="176698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8" idx="2"/>
            <a:endCxn id="1032" idx="0"/>
          </p:cNvCxnSpPr>
          <p:nvPr/>
        </p:nvCxnSpPr>
        <p:spPr>
          <a:xfrm flipH="1">
            <a:off x="6927408" y="3619897"/>
            <a:ext cx="1" cy="1006342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1153540" y="1281402"/>
            <a:ext cx="7374467" cy="4992319"/>
          </a:xfrm>
          <a:prstGeom prst="roundRect">
            <a:avLst>
              <a:gd name="adj" fmla="val 1496"/>
            </a:avLst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509BA69-E7AF-43A2-4BF1-03F813EDC179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64B519D9-21EE-0431-70BE-ED6A0ACB8D55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1F8799DA-9134-50ED-6955-F52F239F21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E4BC55A-07FD-44D9-09D4-874551E72B15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3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19A7189-622F-0215-572F-943F9893898A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latin typeface="+mn-ea"/>
              </a:rPr>
              <a:t>파일구조</a:t>
            </a:r>
            <a:endParaRPr kumimoji="1" lang="en-US" altLang="ko-KR" sz="16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B92F8F-FF36-F885-9403-B3C0F7F82833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15</a:t>
            </a:fld>
            <a:endParaRPr kumimoji="1" lang="x-none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68" y="947868"/>
            <a:ext cx="3260306" cy="5273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941" y="3136727"/>
            <a:ext cx="2646634" cy="30842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1016519"/>
            <a:ext cx="4108660" cy="51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8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800BD24D-724D-5292-901E-CBDFE8E88A75}"/>
              </a:ext>
            </a:extLst>
          </p:cNvPr>
          <p:cNvSpPr/>
          <p:nvPr/>
        </p:nvSpPr>
        <p:spPr>
          <a:xfrm>
            <a:off x="5451636" y="4507753"/>
            <a:ext cx="3502152" cy="9968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AutoShape 5" descr="Untitled">
            <a:extLst>
              <a:ext uri="{FF2B5EF4-FFF2-40B4-BE49-F238E27FC236}">
                <a16:creationId xmlns:a16="http://schemas.microsoft.com/office/drawing/2014/main" xmlns="" id="{D423E240-CA44-4149-2C0C-DAD265DF2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5245" y="970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D268051-37ED-3852-DEB1-19B6B52C5FE6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71A5E50B-3329-0A63-AF2A-2F0E8E8190D3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075EB972-C0B2-438D-0A81-264E99B5F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C7325CC-FAC6-23B3-2DEA-2F8815BB8A13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5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60AED8-1AD0-880F-E135-A8EB8EC9C01E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j-ea"/>
                <a:ea typeface="+mj-ea"/>
              </a:rPr>
              <a:t>핵심 요소 </a:t>
            </a:r>
            <a:r>
              <a:rPr kumimoji="1" lang="en-US" altLang="ko-KR" sz="1600" b="1" dirty="0">
                <a:latin typeface="+mj-ea"/>
                <a:ea typeface="+mj-ea"/>
              </a:rPr>
              <a:t>– </a:t>
            </a:r>
            <a:r>
              <a:rPr kumimoji="1" lang="ko-KR" altLang="en-US" sz="1600" b="1" dirty="0">
                <a:latin typeface="+mj-ea"/>
                <a:ea typeface="+mj-ea"/>
              </a:rPr>
              <a:t>도서 데이터</a:t>
            </a:r>
            <a:endParaRPr kumimoji="1" lang="en-US" altLang="ko-KR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03635D-74C2-D1FF-CB44-02EDC3891B94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16</a:t>
            </a:fld>
            <a:endParaRPr kumimoji="1" lang="x-none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5" y="1517805"/>
            <a:ext cx="9097818" cy="25774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5" y="4205946"/>
            <a:ext cx="4382112" cy="80021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29741" y="4555365"/>
            <a:ext cx="33459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8000</a:t>
            </a:r>
            <a:r>
              <a:rPr kumimoji="1" lang="ko-KR" altLang="en-US" b="1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개 이상의 도서 데이터</a:t>
            </a:r>
            <a:endParaRPr kumimoji="1" lang="en-US" altLang="ko-KR" b="1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b="1" dirty="0" err="1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알라딘</a:t>
            </a:r>
            <a:r>
              <a:rPr kumimoji="1" lang="ko-KR" altLang="en-US" b="1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 </a:t>
            </a:r>
            <a:r>
              <a:rPr kumimoji="1" lang="en-US" altLang="ko-KR" b="1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API</a:t>
            </a:r>
            <a:r>
              <a:rPr kumimoji="1" lang="ko-KR" altLang="en-US" b="1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를 이용한 수집</a:t>
            </a:r>
            <a:endParaRPr kumimoji="1" lang="en-US" altLang="ko-KR" b="1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2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5" descr="Untitled">
            <a:extLst>
              <a:ext uri="{FF2B5EF4-FFF2-40B4-BE49-F238E27FC236}">
                <a16:creationId xmlns:a16="http://schemas.microsoft.com/office/drawing/2014/main" xmlns="" id="{D423E240-CA44-4149-2C0C-DAD265DF2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5245" y="970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D268051-37ED-3852-DEB1-19B6B52C5FE6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71A5E50B-3329-0A63-AF2A-2F0E8E8190D3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075EB972-C0B2-438D-0A81-264E99B5F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C7325CC-FAC6-23B3-2DEA-2F8815BB8A13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6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60AED8-1AD0-880F-E135-A8EB8EC9C01E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j-ea"/>
                <a:ea typeface="+mj-ea"/>
              </a:rPr>
              <a:t>핵심 요소 </a:t>
            </a:r>
            <a:r>
              <a:rPr kumimoji="1" lang="en-US" altLang="ko-KR" sz="1600" b="1" dirty="0">
                <a:latin typeface="+mj-ea"/>
                <a:ea typeface="+mj-ea"/>
              </a:rPr>
              <a:t>– SOFT DELETE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03635D-74C2-D1FF-CB44-02EDC3891B94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17</a:t>
            </a:fld>
            <a:endParaRPr kumimoji="1" lang="x-none" altLang="en-US"/>
          </a:p>
        </p:txBody>
      </p:sp>
      <p:sp>
        <p:nvSpPr>
          <p:cNvPr id="13" name="직사각형 12"/>
          <p:cNvSpPr/>
          <p:nvPr/>
        </p:nvSpPr>
        <p:spPr>
          <a:xfrm>
            <a:off x="482625" y="5251097"/>
            <a:ext cx="7395813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Entity</a:t>
            </a: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에 </a:t>
            </a:r>
            <a:r>
              <a:rPr kumimoji="1" lang="en-US" altLang="ko-KR" dirty="0" err="1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isActive</a:t>
            </a: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 속성값 부여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데이터 일관성 유지와 복구가 필요한 경우를 대비하여 </a:t>
            </a:r>
            <a:r>
              <a:rPr kumimoji="1" lang="en-US" altLang="ko-KR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soft delete </a:t>
            </a: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구현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25" y="1462909"/>
            <a:ext cx="5915851" cy="32865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739" y="4353327"/>
            <a:ext cx="5641060" cy="79194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210628" y="4353327"/>
            <a:ext cx="2272145" cy="304800"/>
          </a:xfrm>
          <a:prstGeom prst="roundRect">
            <a:avLst/>
          </a:prstGeom>
          <a:noFill/>
          <a:ln w="57150">
            <a:solidFill>
              <a:srgbClr val="E00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4087091" y="4879956"/>
            <a:ext cx="4987636" cy="0"/>
          </a:xfrm>
          <a:prstGeom prst="line">
            <a:avLst/>
          </a:prstGeom>
          <a:ln w="38100">
            <a:solidFill>
              <a:srgbClr val="E107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23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5" descr="Untitled">
            <a:extLst>
              <a:ext uri="{FF2B5EF4-FFF2-40B4-BE49-F238E27FC236}">
                <a16:creationId xmlns:a16="http://schemas.microsoft.com/office/drawing/2014/main" xmlns="" id="{D423E240-CA44-4149-2C0C-DAD265DF2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5245" y="970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D268051-37ED-3852-DEB1-19B6B52C5FE6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71A5E50B-3329-0A63-AF2A-2F0E8E8190D3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075EB972-C0B2-438D-0A81-264E99B5F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C7325CC-FAC6-23B3-2DEA-2F8815BB8A13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7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60AED8-1AD0-880F-E135-A8EB8EC9C01E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j-ea"/>
                <a:ea typeface="+mj-ea"/>
              </a:rPr>
              <a:t>기대효과 및 개선사항</a:t>
            </a:r>
            <a:endParaRPr kumimoji="1" lang="en-US" altLang="ko-KR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03635D-74C2-D1FF-CB44-02EDC3891B94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18</a:t>
            </a:fld>
            <a:endParaRPr kumimoji="1" lang="x-none" altLang="en-US"/>
          </a:p>
        </p:txBody>
      </p:sp>
      <p:sp>
        <p:nvSpPr>
          <p:cNvPr id="13" name="직사각형 12"/>
          <p:cNvSpPr/>
          <p:nvPr/>
        </p:nvSpPr>
        <p:spPr>
          <a:xfrm>
            <a:off x="1009851" y="1704262"/>
            <a:ext cx="2813024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효과적인 독서 습관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독서 경험 향상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xmlns="" id="{F5CD9606-EF5C-E232-62B2-016DC04FB296}"/>
              </a:ext>
            </a:extLst>
          </p:cNvPr>
          <p:cNvGrpSpPr/>
          <p:nvPr/>
        </p:nvGrpSpPr>
        <p:grpSpPr>
          <a:xfrm>
            <a:off x="1086527" y="2994615"/>
            <a:ext cx="3117853" cy="2803896"/>
            <a:chOff x="2222026" y="1042276"/>
            <a:chExt cx="3117853" cy="280389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71A9F019-2520-2AE3-2531-BC5FF93F0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2026" y="1042276"/>
              <a:ext cx="3117853" cy="2803896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xmlns="" id="{7B5780B6-E1F7-DCB8-0992-8586E2B6D155}"/>
              </a:ext>
            </a:extLst>
          </p:cNvPr>
          <p:cNvGrpSpPr/>
          <p:nvPr/>
        </p:nvGrpSpPr>
        <p:grpSpPr>
          <a:xfrm>
            <a:off x="1009851" y="3222838"/>
            <a:ext cx="3117853" cy="2570639"/>
            <a:chOff x="2222025" y="1749047"/>
            <a:chExt cx="3117853" cy="2570639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FC5B7A96-954F-93E9-B37B-A783C309E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2025" y="1749047"/>
              <a:ext cx="3117853" cy="2570639"/>
            </a:xfrm>
            <a:prstGeom prst="rect">
              <a:avLst/>
            </a:prstGeom>
          </p:spPr>
        </p:pic>
      </p:grpSp>
      <p:grpSp>
        <p:nvGrpSpPr>
          <p:cNvPr id="7" name="그룹 1003">
            <a:extLst>
              <a:ext uri="{FF2B5EF4-FFF2-40B4-BE49-F238E27FC236}">
                <a16:creationId xmlns:a16="http://schemas.microsoft.com/office/drawing/2014/main" xmlns="" id="{AD69E9D6-F24E-4281-2706-A2EADAE39083}"/>
              </a:ext>
            </a:extLst>
          </p:cNvPr>
          <p:cNvGrpSpPr/>
          <p:nvPr/>
        </p:nvGrpSpPr>
        <p:grpSpPr>
          <a:xfrm>
            <a:off x="5441228" y="3096073"/>
            <a:ext cx="3351648" cy="2207190"/>
            <a:chOff x="2105128" y="6022808"/>
            <a:chExt cx="3351648" cy="2207190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xmlns="" id="{34375C97-E3A6-0008-CC44-BB95062BBEAD}"/>
                </a:ext>
              </a:extLst>
            </p:cNvPr>
            <p:cNvGrpSpPr/>
            <p:nvPr/>
          </p:nvGrpSpPr>
          <p:grpSpPr>
            <a:xfrm>
              <a:off x="2105128" y="6022808"/>
              <a:ext cx="3351648" cy="1342285"/>
              <a:chOff x="2105128" y="6022808"/>
              <a:chExt cx="3351648" cy="1342285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xmlns="" id="{9D18F527-2533-144E-F4BE-A682326AE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05128" y="6022808"/>
                <a:ext cx="3351648" cy="1342285"/>
              </a:xfrm>
              <a:prstGeom prst="rect">
                <a:avLst/>
              </a:prstGeom>
            </p:spPr>
          </p:pic>
        </p:grpSp>
        <p:grpSp>
          <p:nvGrpSpPr>
            <p:cNvPr id="9" name="그룹 1005">
              <a:extLst>
                <a:ext uri="{FF2B5EF4-FFF2-40B4-BE49-F238E27FC236}">
                  <a16:creationId xmlns:a16="http://schemas.microsoft.com/office/drawing/2014/main" xmlns="" id="{484CEC00-2F30-1526-26CB-7ECA01A54D4A}"/>
                </a:ext>
              </a:extLst>
            </p:cNvPr>
            <p:cNvGrpSpPr/>
            <p:nvPr/>
          </p:nvGrpSpPr>
          <p:grpSpPr>
            <a:xfrm>
              <a:off x="2478498" y="7099187"/>
              <a:ext cx="2737975" cy="1130811"/>
              <a:chOff x="2478498" y="7099187"/>
              <a:chExt cx="2737975" cy="1130811"/>
            </a:xfrm>
          </p:grpSpPr>
          <p:pic>
            <p:nvPicPr>
              <p:cNvPr id="10" name="Object 12">
                <a:extLst>
                  <a:ext uri="{FF2B5EF4-FFF2-40B4-BE49-F238E27FC236}">
                    <a16:creationId xmlns:a16="http://schemas.microsoft.com/office/drawing/2014/main" xmlns="" id="{6D433342-66D1-DB80-17F9-B8435449E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78498" y="7099187"/>
                <a:ext cx="2737975" cy="1130811"/>
              </a:xfrm>
              <a:prstGeom prst="rect">
                <a:avLst/>
              </a:prstGeom>
            </p:spPr>
          </p:pic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7D5B06C-C886-E010-E7C7-6AA560E25016}"/>
              </a:ext>
            </a:extLst>
          </p:cNvPr>
          <p:cNvSpPr/>
          <p:nvPr/>
        </p:nvSpPr>
        <p:spPr>
          <a:xfrm>
            <a:off x="1009851" y="1288764"/>
            <a:ext cx="1161849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highlight>
                  <a:srgbClr val="FFCCCC"/>
                </a:highlight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기대효과</a:t>
            </a:r>
            <a:endParaRPr kumimoji="1" lang="en-US" altLang="ko-KR" b="1" dirty="0">
              <a:highlight>
                <a:srgbClr val="FFCCCC"/>
              </a:highlight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5DD2AAE-73AF-A1E0-C4D2-9D56FB2A9698}"/>
              </a:ext>
            </a:extLst>
          </p:cNvPr>
          <p:cNvSpPr/>
          <p:nvPr/>
        </p:nvSpPr>
        <p:spPr>
          <a:xfrm>
            <a:off x="5431946" y="1719713"/>
            <a:ext cx="2813024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회원들 간의 공유 기능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커뮤니티 기능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DE5DB6-1ECD-6B34-6651-C9362E019581}"/>
              </a:ext>
            </a:extLst>
          </p:cNvPr>
          <p:cNvSpPr/>
          <p:nvPr/>
        </p:nvSpPr>
        <p:spPr>
          <a:xfrm>
            <a:off x="5431946" y="1304215"/>
            <a:ext cx="1161849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highlight>
                  <a:srgbClr val="99CCFF"/>
                </a:highlight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개선사항</a:t>
            </a:r>
            <a:endParaRPr kumimoji="1" lang="en-US" altLang="ko-KR" b="1" dirty="0">
              <a:highlight>
                <a:srgbClr val="99CCFF"/>
              </a:highlight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8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A09103A-84DA-5577-F22B-C41BEB902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ED998E82-2D9A-954C-7B02-51A0E5588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610" y="5710448"/>
            <a:ext cx="1646605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950" b="1" dirty="0">
                <a:latin typeface="+mj-ea"/>
                <a:ea typeface="+mj-ea"/>
              </a:rPr>
              <a:t>2024. 02. 14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206FD6-881C-E128-17FE-76D73393AD5F}"/>
              </a:ext>
            </a:extLst>
          </p:cNvPr>
          <p:cNvSpPr txBox="1"/>
          <p:nvPr/>
        </p:nvSpPr>
        <p:spPr>
          <a:xfrm>
            <a:off x="887483" y="1794636"/>
            <a:ext cx="244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chemeClr val="bg1"/>
                </a:solidFill>
              </a:rPr>
              <a:t>PagePalette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25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xmlns="" id="{CE99DCC4-258A-B6B4-8BDD-539418D401B6}"/>
              </a:ext>
            </a:extLst>
          </p:cNvPr>
          <p:cNvSpPr/>
          <p:nvPr/>
        </p:nvSpPr>
        <p:spPr>
          <a:xfrm>
            <a:off x="342740" y="1136876"/>
            <a:ext cx="2081214" cy="522821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3125" tIns="58500" rIns="73125" bIns="58500" rtlCol="0" anchor="ctr"/>
          <a:lstStyle/>
          <a:p>
            <a:pPr algn="ctr">
              <a:lnSpc>
                <a:spcPct val="130000"/>
              </a:lnSpc>
              <a:spcBef>
                <a:spcPts val="244"/>
              </a:spcBef>
            </a:pPr>
            <a:endParaRPr kumimoji="1" lang="x-none" altLang="en-US" sz="1056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FF3D781-6861-BBA0-9DCA-8D2A5D2A4783}"/>
              </a:ext>
            </a:extLst>
          </p:cNvPr>
          <p:cNvSpPr/>
          <p:nvPr/>
        </p:nvSpPr>
        <p:spPr>
          <a:xfrm>
            <a:off x="785961" y="1278843"/>
            <a:ext cx="58500" cy="292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463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AF57D90-D4BD-A58B-59DE-533D32C0C9A7}"/>
              </a:ext>
            </a:extLst>
          </p:cNvPr>
          <p:cNvSpPr txBox="1"/>
          <p:nvPr/>
        </p:nvSpPr>
        <p:spPr>
          <a:xfrm>
            <a:off x="839061" y="1272838"/>
            <a:ext cx="1085333" cy="31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63" b="1" dirty="0">
                <a:latin typeface="+mn-ea"/>
              </a:rPr>
              <a:t>진행 순서</a:t>
            </a:r>
            <a:endParaRPr kumimoji="1" lang="en-US" altLang="ko-KR" sz="1463" b="1" dirty="0">
              <a:latin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08293281-69BC-1393-F4E8-8B418FA5AF92}"/>
              </a:ext>
            </a:extLst>
          </p:cNvPr>
          <p:cNvGrpSpPr/>
          <p:nvPr/>
        </p:nvGrpSpPr>
        <p:grpSpPr>
          <a:xfrm>
            <a:off x="458254" y="1854009"/>
            <a:ext cx="1856516" cy="4346901"/>
            <a:chOff x="1310275" y="1875798"/>
            <a:chExt cx="2284943" cy="42643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7D60EB90-908A-D070-8A88-D6BB0F4B560E}"/>
                </a:ext>
              </a:extLst>
            </p:cNvPr>
            <p:cNvSpPr txBox="1"/>
            <p:nvPr/>
          </p:nvSpPr>
          <p:spPr>
            <a:xfrm>
              <a:off x="1327218" y="4541676"/>
              <a:ext cx="2268000" cy="25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b="1" dirty="0">
                  <a:latin typeface="+mn-ea"/>
                  <a:sym typeface="Wingdings" pitchFamily="2" charset="2"/>
                </a:rPr>
                <a:t>6. </a:t>
              </a:r>
              <a:r>
                <a:rPr kumimoji="1" lang="ko-KR" altLang="en-US" sz="1100" b="1" dirty="0">
                  <a:latin typeface="+mn-ea"/>
                  <a:sym typeface="Wingdings" pitchFamily="2" charset="2"/>
                </a:rPr>
                <a:t>개발 환경</a:t>
              </a:r>
              <a:endParaRPr kumimoji="1" lang="en-US" altLang="ko-KR" sz="1100" b="1" dirty="0">
                <a:latin typeface="+mn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4D4118FB-EDC2-8973-14DC-4BF7FDAB8240}"/>
                </a:ext>
              </a:extLst>
            </p:cNvPr>
            <p:cNvSpPr txBox="1"/>
            <p:nvPr/>
          </p:nvSpPr>
          <p:spPr>
            <a:xfrm>
              <a:off x="1327218" y="1875798"/>
              <a:ext cx="2268000" cy="2566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100" b="1" dirty="0">
                  <a:solidFill>
                    <a:srgbClr val="002060"/>
                  </a:solidFill>
                  <a:latin typeface="+mn-ea"/>
                </a:rPr>
                <a:t>1. </a:t>
              </a:r>
              <a:r>
                <a:rPr kumimoji="1" lang="ko-KR" altLang="en-US" sz="1100" b="1" dirty="0">
                  <a:solidFill>
                    <a:srgbClr val="002060"/>
                  </a:solidFill>
                  <a:latin typeface="+mn-ea"/>
                </a:rPr>
                <a:t>기획 배경</a:t>
              </a:r>
              <a:endParaRPr kumimoji="1" lang="en-US" altLang="ko-KR" sz="1100" b="1" dirty="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48A75DE3-CFD2-0E07-8AA7-9184024EE008}"/>
                </a:ext>
              </a:extLst>
            </p:cNvPr>
            <p:cNvSpPr txBox="1"/>
            <p:nvPr/>
          </p:nvSpPr>
          <p:spPr>
            <a:xfrm>
              <a:off x="1310275" y="2519554"/>
              <a:ext cx="2268000" cy="2566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100" b="1" dirty="0">
                  <a:solidFill>
                    <a:srgbClr val="002060"/>
                  </a:solidFill>
                  <a:latin typeface="+mn-ea"/>
                  <a:sym typeface="Wingdings" pitchFamily="2" charset="2"/>
                </a:rPr>
                <a:t>2. </a:t>
              </a:r>
              <a:r>
                <a:rPr kumimoji="1" lang="ko-KR" altLang="en-US" sz="1100" b="1" dirty="0">
                  <a:solidFill>
                    <a:srgbClr val="002060"/>
                  </a:solidFill>
                  <a:latin typeface="+mn-ea"/>
                  <a:sym typeface="Wingdings" pitchFamily="2" charset="2"/>
                </a:rPr>
                <a:t>주요 기능</a:t>
              </a:r>
              <a:endParaRPr kumimoji="1" lang="en-US" altLang="ko-KR" sz="700" b="1" dirty="0">
                <a:solidFill>
                  <a:srgbClr val="002060"/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86276BC5-8514-7142-72B7-D09153B21880}"/>
                </a:ext>
              </a:extLst>
            </p:cNvPr>
            <p:cNvSpPr txBox="1"/>
            <p:nvPr/>
          </p:nvSpPr>
          <p:spPr>
            <a:xfrm>
              <a:off x="1327218" y="3222535"/>
              <a:ext cx="2268000" cy="2566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100" b="1" dirty="0">
                  <a:solidFill>
                    <a:srgbClr val="002060"/>
                  </a:solidFill>
                  <a:latin typeface="+mn-ea"/>
                  <a:sym typeface="Wingdings" pitchFamily="2" charset="2"/>
                </a:rPr>
                <a:t>3. </a:t>
              </a:r>
              <a:r>
                <a:rPr kumimoji="1" lang="ko-KR" altLang="en-US" sz="1100" b="1" dirty="0">
                  <a:solidFill>
                    <a:srgbClr val="002060"/>
                  </a:solidFill>
                  <a:latin typeface="+mn-ea"/>
                  <a:sym typeface="Wingdings" pitchFamily="2" charset="2"/>
                </a:rPr>
                <a:t>산출물</a:t>
              </a:r>
              <a:endParaRPr kumimoji="1" lang="en-US" altLang="ko-KR" sz="1100" b="1" dirty="0">
                <a:solidFill>
                  <a:srgbClr val="002060"/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DC0FEE7-4FFF-BDF4-2746-8E25B74098E5}"/>
                </a:ext>
              </a:extLst>
            </p:cNvPr>
            <p:cNvSpPr txBox="1"/>
            <p:nvPr/>
          </p:nvSpPr>
          <p:spPr>
            <a:xfrm>
              <a:off x="1312857" y="3832758"/>
              <a:ext cx="2268001" cy="2566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100" b="1" dirty="0">
                  <a:solidFill>
                    <a:srgbClr val="002060"/>
                  </a:solidFill>
                  <a:latin typeface="+mn-ea"/>
                  <a:sym typeface="Wingdings" pitchFamily="2" charset="2"/>
                </a:rPr>
                <a:t>4. </a:t>
              </a:r>
              <a:r>
                <a:rPr kumimoji="1" lang="ko-KR" altLang="en-US" sz="1100" b="1" dirty="0">
                  <a:solidFill>
                    <a:srgbClr val="002060"/>
                  </a:solidFill>
                  <a:latin typeface="+mn-ea"/>
                  <a:sym typeface="Wingdings" pitchFamily="2" charset="2"/>
                </a:rPr>
                <a:t>시연 영상</a:t>
              </a:r>
              <a:endParaRPr kumimoji="1" lang="en-US" altLang="ko-KR" sz="1100" b="1" dirty="0">
                <a:solidFill>
                  <a:srgbClr val="002060"/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8" name="Freeform 224">
              <a:extLst>
                <a:ext uri="{FF2B5EF4-FFF2-40B4-BE49-F238E27FC236}">
                  <a16:creationId xmlns:a16="http://schemas.microsoft.com/office/drawing/2014/main" xmlns="" id="{EA8D8034-EFD9-E552-E40C-D2DA5C22D9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353218" y="2176741"/>
              <a:ext cx="216000" cy="360000"/>
            </a:xfrm>
            <a:custGeom>
              <a:avLst/>
              <a:gdLst>
                <a:gd name="T0" fmla="*/ 197 w 473"/>
                <a:gd name="T1" fmla="*/ 0 h 596"/>
                <a:gd name="T2" fmla="*/ 0 w 473"/>
                <a:gd name="T3" fmla="*/ 0 h 596"/>
                <a:gd name="T4" fmla="*/ 272 w 473"/>
                <a:gd name="T5" fmla="*/ 298 h 596"/>
                <a:gd name="T6" fmla="*/ 0 w 473"/>
                <a:gd name="T7" fmla="*/ 596 h 596"/>
                <a:gd name="T8" fmla="*/ 197 w 473"/>
                <a:gd name="T9" fmla="*/ 596 h 596"/>
                <a:gd name="T10" fmla="*/ 473 w 473"/>
                <a:gd name="T11" fmla="*/ 298 h 596"/>
                <a:gd name="T12" fmla="*/ 197 w 473"/>
                <a:gd name="T1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3" h="596">
                  <a:moveTo>
                    <a:pt x="197" y="0"/>
                  </a:moveTo>
                  <a:lnTo>
                    <a:pt x="0" y="0"/>
                  </a:lnTo>
                  <a:lnTo>
                    <a:pt x="272" y="298"/>
                  </a:lnTo>
                  <a:lnTo>
                    <a:pt x="0" y="596"/>
                  </a:lnTo>
                  <a:lnTo>
                    <a:pt x="197" y="596"/>
                  </a:lnTo>
                  <a:lnTo>
                    <a:pt x="473" y="29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>
                <a:latin typeface="+mn-ea"/>
              </a:endParaRPr>
            </a:p>
          </p:txBody>
        </p:sp>
        <p:sp>
          <p:nvSpPr>
            <p:cNvPr id="13" name="Freeform 224">
              <a:extLst>
                <a:ext uri="{FF2B5EF4-FFF2-40B4-BE49-F238E27FC236}">
                  <a16:creationId xmlns:a16="http://schemas.microsoft.com/office/drawing/2014/main" xmlns="" id="{63B1906D-6C9F-E4D9-53E0-4EDA68867D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353218" y="2840785"/>
              <a:ext cx="216000" cy="360000"/>
            </a:xfrm>
            <a:custGeom>
              <a:avLst/>
              <a:gdLst>
                <a:gd name="T0" fmla="*/ 197 w 473"/>
                <a:gd name="T1" fmla="*/ 0 h 596"/>
                <a:gd name="T2" fmla="*/ 0 w 473"/>
                <a:gd name="T3" fmla="*/ 0 h 596"/>
                <a:gd name="T4" fmla="*/ 272 w 473"/>
                <a:gd name="T5" fmla="*/ 298 h 596"/>
                <a:gd name="T6" fmla="*/ 0 w 473"/>
                <a:gd name="T7" fmla="*/ 596 h 596"/>
                <a:gd name="T8" fmla="*/ 197 w 473"/>
                <a:gd name="T9" fmla="*/ 596 h 596"/>
                <a:gd name="T10" fmla="*/ 473 w 473"/>
                <a:gd name="T11" fmla="*/ 298 h 596"/>
                <a:gd name="T12" fmla="*/ 197 w 473"/>
                <a:gd name="T1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3" h="596">
                  <a:moveTo>
                    <a:pt x="197" y="0"/>
                  </a:moveTo>
                  <a:lnTo>
                    <a:pt x="0" y="0"/>
                  </a:lnTo>
                  <a:lnTo>
                    <a:pt x="272" y="298"/>
                  </a:lnTo>
                  <a:lnTo>
                    <a:pt x="0" y="596"/>
                  </a:lnTo>
                  <a:lnTo>
                    <a:pt x="197" y="596"/>
                  </a:lnTo>
                  <a:lnTo>
                    <a:pt x="473" y="29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>
                <a:latin typeface="+mn-ea"/>
              </a:endParaRPr>
            </a:p>
          </p:txBody>
        </p:sp>
        <p:sp>
          <p:nvSpPr>
            <p:cNvPr id="14" name="Freeform 224">
              <a:extLst>
                <a:ext uri="{FF2B5EF4-FFF2-40B4-BE49-F238E27FC236}">
                  <a16:creationId xmlns:a16="http://schemas.microsoft.com/office/drawing/2014/main" xmlns="" id="{24A1161A-DB22-03B1-1917-BB5BB925BC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353218" y="3504828"/>
              <a:ext cx="216000" cy="360000"/>
            </a:xfrm>
            <a:custGeom>
              <a:avLst/>
              <a:gdLst>
                <a:gd name="T0" fmla="*/ 197 w 473"/>
                <a:gd name="T1" fmla="*/ 0 h 596"/>
                <a:gd name="T2" fmla="*/ 0 w 473"/>
                <a:gd name="T3" fmla="*/ 0 h 596"/>
                <a:gd name="T4" fmla="*/ 272 w 473"/>
                <a:gd name="T5" fmla="*/ 298 h 596"/>
                <a:gd name="T6" fmla="*/ 0 w 473"/>
                <a:gd name="T7" fmla="*/ 596 h 596"/>
                <a:gd name="T8" fmla="*/ 197 w 473"/>
                <a:gd name="T9" fmla="*/ 596 h 596"/>
                <a:gd name="T10" fmla="*/ 473 w 473"/>
                <a:gd name="T11" fmla="*/ 298 h 596"/>
                <a:gd name="T12" fmla="*/ 197 w 473"/>
                <a:gd name="T1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3" h="596">
                  <a:moveTo>
                    <a:pt x="197" y="0"/>
                  </a:moveTo>
                  <a:lnTo>
                    <a:pt x="0" y="0"/>
                  </a:lnTo>
                  <a:lnTo>
                    <a:pt x="272" y="298"/>
                  </a:lnTo>
                  <a:lnTo>
                    <a:pt x="0" y="596"/>
                  </a:lnTo>
                  <a:lnTo>
                    <a:pt x="197" y="596"/>
                  </a:lnTo>
                  <a:lnTo>
                    <a:pt x="473" y="29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>
                <a:latin typeface="+mn-ea"/>
              </a:endParaRPr>
            </a:p>
          </p:txBody>
        </p:sp>
        <p:sp>
          <p:nvSpPr>
            <p:cNvPr id="15" name="Freeform 224">
              <a:extLst>
                <a:ext uri="{FF2B5EF4-FFF2-40B4-BE49-F238E27FC236}">
                  <a16:creationId xmlns:a16="http://schemas.microsoft.com/office/drawing/2014/main" xmlns="" id="{6EF0116E-2F25-5270-6DAE-76093795E7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353218" y="4168872"/>
              <a:ext cx="216000" cy="360000"/>
            </a:xfrm>
            <a:custGeom>
              <a:avLst/>
              <a:gdLst>
                <a:gd name="T0" fmla="*/ 197 w 473"/>
                <a:gd name="T1" fmla="*/ 0 h 596"/>
                <a:gd name="T2" fmla="*/ 0 w 473"/>
                <a:gd name="T3" fmla="*/ 0 h 596"/>
                <a:gd name="T4" fmla="*/ 272 w 473"/>
                <a:gd name="T5" fmla="*/ 298 h 596"/>
                <a:gd name="T6" fmla="*/ 0 w 473"/>
                <a:gd name="T7" fmla="*/ 596 h 596"/>
                <a:gd name="T8" fmla="*/ 197 w 473"/>
                <a:gd name="T9" fmla="*/ 596 h 596"/>
                <a:gd name="T10" fmla="*/ 473 w 473"/>
                <a:gd name="T11" fmla="*/ 298 h 596"/>
                <a:gd name="T12" fmla="*/ 197 w 473"/>
                <a:gd name="T1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3" h="596">
                  <a:moveTo>
                    <a:pt x="197" y="0"/>
                  </a:moveTo>
                  <a:lnTo>
                    <a:pt x="0" y="0"/>
                  </a:lnTo>
                  <a:lnTo>
                    <a:pt x="272" y="298"/>
                  </a:lnTo>
                  <a:lnTo>
                    <a:pt x="0" y="596"/>
                  </a:lnTo>
                  <a:lnTo>
                    <a:pt x="197" y="596"/>
                  </a:lnTo>
                  <a:lnTo>
                    <a:pt x="473" y="29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>
                <a:latin typeface="+mn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65C8F67-849E-AADF-42F0-A635842E534D}"/>
                </a:ext>
              </a:extLst>
            </p:cNvPr>
            <p:cNvSpPr txBox="1"/>
            <p:nvPr/>
          </p:nvSpPr>
          <p:spPr>
            <a:xfrm>
              <a:off x="1312857" y="5214668"/>
              <a:ext cx="2268000" cy="25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b="1" dirty="0">
                  <a:latin typeface="+mn-ea"/>
                </a:rPr>
                <a:t>6. </a:t>
              </a:r>
              <a:r>
                <a:rPr kumimoji="1" lang="ko-KR" altLang="en-US" sz="1100" b="1" dirty="0">
                  <a:latin typeface="+mn-ea"/>
                </a:rPr>
                <a:t>핵심코드 및 시연</a:t>
              </a:r>
              <a:endParaRPr kumimoji="1" lang="en-US" altLang="ko-KR" sz="1100" b="1" dirty="0">
                <a:latin typeface="+mn-ea"/>
              </a:endParaRPr>
            </a:p>
          </p:txBody>
        </p:sp>
        <p:sp>
          <p:nvSpPr>
            <p:cNvPr id="9" name="Freeform 224">
              <a:extLst>
                <a:ext uri="{FF2B5EF4-FFF2-40B4-BE49-F238E27FC236}">
                  <a16:creationId xmlns:a16="http://schemas.microsoft.com/office/drawing/2014/main" xmlns="" id="{9AB0A7D5-716B-A390-1CAF-18BB414A8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353218" y="4832916"/>
              <a:ext cx="216000" cy="360000"/>
            </a:xfrm>
            <a:custGeom>
              <a:avLst/>
              <a:gdLst>
                <a:gd name="T0" fmla="*/ 197 w 473"/>
                <a:gd name="T1" fmla="*/ 0 h 596"/>
                <a:gd name="T2" fmla="*/ 0 w 473"/>
                <a:gd name="T3" fmla="*/ 0 h 596"/>
                <a:gd name="T4" fmla="*/ 272 w 473"/>
                <a:gd name="T5" fmla="*/ 298 h 596"/>
                <a:gd name="T6" fmla="*/ 0 w 473"/>
                <a:gd name="T7" fmla="*/ 596 h 596"/>
                <a:gd name="T8" fmla="*/ 197 w 473"/>
                <a:gd name="T9" fmla="*/ 596 h 596"/>
                <a:gd name="T10" fmla="*/ 473 w 473"/>
                <a:gd name="T11" fmla="*/ 298 h 596"/>
                <a:gd name="T12" fmla="*/ 197 w 473"/>
                <a:gd name="T1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3" h="596">
                  <a:moveTo>
                    <a:pt x="197" y="0"/>
                  </a:moveTo>
                  <a:lnTo>
                    <a:pt x="0" y="0"/>
                  </a:lnTo>
                  <a:lnTo>
                    <a:pt x="272" y="298"/>
                  </a:lnTo>
                  <a:lnTo>
                    <a:pt x="0" y="596"/>
                  </a:lnTo>
                  <a:lnTo>
                    <a:pt x="197" y="596"/>
                  </a:lnTo>
                  <a:lnTo>
                    <a:pt x="473" y="29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CE8817E7-5747-DD95-7C8A-3F2789C73E65}"/>
                </a:ext>
              </a:extLst>
            </p:cNvPr>
            <p:cNvSpPr txBox="1"/>
            <p:nvPr/>
          </p:nvSpPr>
          <p:spPr>
            <a:xfrm>
              <a:off x="1312857" y="5883491"/>
              <a:ext cx="2268000" cy="25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b="1" dirty="0">
                  <a:latin typeface="+mn-ea"/>
                  <a:sym typeface="Wingdings" pitchFamily="2" charset="2"/>
                </a:rPr>
                <a:t>7. </a:t>
              </a:r>
              <a:r>
                <a:rPr kumimoji="1" lang="ko-KR" altLang="en-US" sz="1100" b="1" dirty="0">
                  <a:latin typeface="+mn-ea"/>
                  <a:sym typeface="Wingdings" pitchFamily="2" charset="2"/>
                </a:rPr>
                <a:t>기대효과</a:t>
              </a:r>
              <a:endParaRPr kumimoji="1" lang="en-US" altLang="ko-KR" sz="1100" b="1" dirty="0">
                <a:latin typeface="+mn-ea"/>
              </a:endParaRPr>
            </a:p>
          </p:txBody>
        </p:sp>
        <p:sp>
          <p:nvSpPr>
            <p:cNvPr id="12" name="Freeform 224">
              <a:extLst>
                <a:ext uri="{FF2B5EF4-FFF2-40B4-BE49-F238E27FC236}">
                  <a16:creationId xmlns:a16="http://schemas.microsoft.com/office/drawing/2014/main" xmlns="" id="{F23EF717-0653-C334-4ECB-7038479CCB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353218" y="5496961"/>
              <a:ext cx="216000" cy="360000"/>
            </a:xfrm>
            <a:custGeom>
              <a:avLst/>
              <a:gdLst>
                <a:gd name="T0" fmla="*/ 197 w 473"/>
                <a:gd name="T1" fmla="*/ 0 h 596"/>
                <a:gd name="T2" fmla="*/ 0 w 473"/>
                <a:gd name="T3" fmla="*/ 0 h 596"/>
                <a:gd name="T4" fmla="*/ 272 w 473"/>
                <a:gd name="T5" fmla="*/ 298 h 596"/>
                <a:gd name="T6" fmla="*/ 0 w 473"/>
                <a:gd name="T7" fmla="*/ 596 h 596"/>
                <a:gd name="T8" fmla="*/ 197 w 473"/>
                <a:gd name="T9" fmla="*/ 596 h 596"/>
                <a:gd name="T10" fmla="*/ 473 w 473"/>
                <a:gd name="T11" fmla="*/ 298 h 596"/>
                <a:gd name="T12" fmla="*/ 197 w 473"/>
                <a:gd name="T1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3" h="596">
                  <a:moveTo>
                    <a:pt x="197" y="0"/>
                  </a:moveTo>
                  <a:lnTo>
                    <a:pt x="0" y="0"/>
                  </a:lnTo>
                  <a:lnTo>
                    <a:pt x="272" y="298"/>
                  </a:lnTo>
                  <a:lnTo>
                    <a:pt x="0" y="596"/>
                  </a:lnTo>
                  <a:lnTo>
                    <a:pt x="197" y="596"/>
                  </a:lnTo>
                  <a:lnTo>
                    <a:pt x="473" y="29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>
                <a:latin typeface="+mn-ea"/>
              </a:endParaRPr>
            </a:p>
          </p:txBody>
        </p: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xmlns="" id="{8562E8C2-B3F2-6C21-FF09-E00C367A3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55599"/>
              </p:ext>
            </p:extLst>
          </p:nvPr>
        </p:nvGraphicFramePr>
        <p:xfrm>
          <a:off x="2747943" y="1138288"/>
          <a:ext cx="5769040" cy="4720298"/>
        </p:xfrm>
        <a:graphic>
          <a:graphicData uri="http://schemas.openxmlformats.org/drawingml/2006/table">
            <a:tbl>
              <a:tblPr/>
              <a:tblGrid>
                <a:gridCol w="1130322">
                  <a:extLst>
                    <a:ext uri="{9D8B030D-6E8A-4147-A177-3AD203B41FA5}">
                      <a16:colId xmlns:a16="http://schemas.microsoft.com/office/drawing/2014/main" xmlns="" val="2706557121"/>
                    </a:ext>
                  </a:extLst>
                </a:gridCol>
                <a:gridCol w="4638718">
                  <a:extLst>
                    <a:ext uri="{9D8B030D-6E8A-4147-A177-3AD203B41FA5}">
                      <a16:colId xmlns:a16="http://schemas.microsoft.com/office/drawing/2014/main" xmlns="" val="1641300275"/>
                    </a:ext>
                  </a:extLst>
                </a:gridCol>
              </a:tblGrid>
              <a:tr h="268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단계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주요 내용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9756603"/>
                  </a:ext>
                </a:extLst>
              </a:tr>
              <a:tr h="268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범위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기획의도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책을 읽으며 인상 깊은 문장을 기록하고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한번에 모아보기 위한 어플리케이션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7460427"/>
                  </a:ext>
                </a:extLst>
              </a:tr>
              <a:tr h="26895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환경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리소스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Back-End: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Spring Boot,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Spring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JPA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0254294"/>
                  </a:ext>
                </a:extLst>
              </a:tr>
              <a:tr h="268955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Front-End: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JavaScript,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Vue.js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4274260"/>
                  </a:ext>
                </a:extLst>
              </a:tr>
              <a:tr h="268955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명세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사용자는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로그인을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한다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747932"/>
                  </a:ext>
                </a:extLst>
              </a:tr>
              <a:tr h="2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사용자는 본인의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보드판을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생성하고 조회한다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보드판에서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사용자는 원하는 책에 대한 리스트를 생성하고 조회한다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사용자는 리스트에 해당 책의 구절과 정보를 입력하고 조회한다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8955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여러 책에 대한 정보를 조회한다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5270314"/>
                  </a:ext>
                </a:extLst>
              </a:tr>
              <a:tr h="268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산출물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(ERD,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와이어프레임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기능명세서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이미지 첨부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2677953"/>
                  </a:ext>
                </a:extLst>
              </a:tr>
              <a:tr h="268955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수행 일정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2024.01.22(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 2024.01.26(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기획 및 프로젝트 설계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산출물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(ERD,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화면설계서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API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명세서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3917267"/>
                  </a:ext>
                </a:extLst>
              </a:tr>
              <a:tr h="268955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2024.01.29(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~ 2024.02.04(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: Back-End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138710"/>
                  </a:ext>
                </a:extLst>
              </a:tr>
              <a:tr h="268955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2024.02.13(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~ 2024.02.14(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: Front-End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2450428"/>
                  </a:ext>
                </a:extLst>
              </a:tr>
              <a:tr h="268955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2024.02.14(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~2024.02.15(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발표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시연준비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7467202"/>
                  </a:ext>
                </a:extLst>
              </a:tr>
              <a:tr h="268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핵심코드 및 시연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첨부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7300454"/>
                  </a:ext>
                </a:extLst>
              </a:tr>
              <a:tr h="26895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기대효과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본인이 좋아하는 취미 생활을 체계적으로 즐길 수 있다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1374743"/>
                  </a:ext>
                </a:extLst>
              </a:tr>
              <a:tr h="3453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확장을 통해 다른 사용자들과 여러 문장들을 공유하며 취미생활을 해낼 수 있다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8500" marR="5850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348693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6228074-5420-5A13-9CBD-923C471F3E1E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14851901-9337-337C-C081-5C762E92ACD3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1B5C889A-A99E-E109-E201-E2401B715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0DFD77C-39BE-F151-4051-8DB9A1379A67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0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479BD77-F7E8-0654-CD52-BD3A0C99983B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n-ea"/>
              </a:rPr>
              <a:t>전체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64D7EE6-C7FE-4518-B9F3-BD630F819A2B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2</a:t>
            </a:fld>
            <a:endParaRPr kumimoji="1" lang="x-none" altLang="en-US"/>
          </a:p>
        </p:txBody>
      </p:sp>
      <p:sp>
        <p:nvSpPr>
          <p:cNvPr id="27" name="Freeform 224">
            <a:extLst>
              <a:ext uri="{FF2B5EF4-FFF2-40B4-BE49-F238E27FC236}">
                <a16:creationId xmlns:a16="http://schemas.microsoft.com/office/drawing/2014/main" xmlns="" id="{6EF0116E-2F25-5270-6DAE-76093795E760}"/>
              </a:ext>
            </a:extLst>
          </p:cNvPr>
          <p:cNvSpPr>
            <a:spLocks/>
          </p:cNvSpPr>
          <p:nvPr/>
        </p:nvSpPr>
        <p:spPr bwMode="auto">
          <a:xfrm rot="5400000">
            <a:off x="1283304" y="4905619"/>
            <a:ext cx="220182" cy="292500"/>
          </a:xfrm>
          <a:custGeom>
            <a:avLst/>
            <a:gdLst>
              <a:gd name="T0" fmla="*/ 197 w 473"/>
              <a:gd name="T1" fmla="*/ 0 h 596"/>
              <a:gd name="T2" fmla="*/ 0 w 473"/>
              <a:gd name="T3" fmla="*/ 0 h 596"/>
              <a:gd name="T4" fmla="*/ 272 w 473"/>
              <a:gd name="T5" fmla="*/ 298 h 596"/>
              <a:gd name="T6" fmla="*/ 0 w 473"/>
              <a:gd name="T7" fmla="*/ 596 h 596"/>
              <a:gd name="T8" fmla="*/ 197 w 473"/>
              <a:gd name="T9" fmla="*/ 596 h 596"/>
              <a:gd name="T10" fmla="*/ 473 w 473"/>
              <a:gd name="T11" fmla="*/ 298 h 596"/>
              <a:gd name="T12" fmla="*/ 197 w 473"/>
              <a:gd name="T13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3" h="596">
                <a:moveTo>
                  <a:pt x="197" y="0"/>
                </a:moveTo>
                <a:lnTo>
                  <a:pt x="0" y="0"/>
                </a:lnTo>
                <a:lnTo>
                  <a:pt x="272" y="298"/>
                </a:lnTo>
                <a:lnTo>
                  <a:pt x="0" y="596"/>
                </a:lnTo>
                <a:lnTo>
                  <a:pt x="197" y="596"/>
                </a:lnTo>
                <a:lnTo>
                  <a:pt x="473" y="298"/>
                </a:lnTo>
                <a:lnTo>
                  <a:pt x="197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050">
              <a:latin typeface="+mn-ea"/>
            </a:endParaRPr>
          </a:p>
        </p:txBody>
      </p:sp>
      <p:sp>
        <p:nvSpPr>
          <p:cNvPr id="28" name="Freeform 224">
            <a:extLst>
              <a:ext uri="{FF2B5EF4-FFF2-40B4-BE49-F238E27FC236}">
                <a16:creationId xmlns:a16="http://schemas.microsoft.com/office/drawing/2014/main" xmlns="" id="{6EF0116E-2F25-5270-6DAE-76093795E760}"/>
              </a:ext>
            </a:extLst>
          </p:cNvPr>
          <p:cNvSpPr>
            <a:spLocks/>
          </p:cNvSpPr>
          <p:nvPr/>
        </p:nvSpPr>
        <p:spPr bwMode="auto">
          <a:xfrm rot="5400000">
            <a:off x="1269538" y="5578545"/>
            <a:ext cx="220182" cy="292500"/>
          </a:xfrm>
          <a:custGeom>
            <a:avLst/>
            <a:gdLst>
              <a:gd name="T0" fmla="*/ 197 w 473"/>
              <a:gd name="T1" fmla="*/ 0 h 596"/>
              <a:gd name="T2" fmla="*/ 0 w 473"/>
              <a:gd name="T3" fmla="*/ 0 h 596"/>
              <a:gd name="T4" fmla="*/ 272 w 473"/>
              <a:gd name="T5" fmla="*/ 298 h 596"/>
              <a:gd name="T6" fmla="*/ 0 w 473"/>
              <a:gd name="T7" fmla="*/ 596 h 596"/>
              <a:gd name="T8" fmla="*/ 197 w 473"/>
              <a:gd name="T9" fmla="*/ 596 h 596"/>
              <a:gd name="T10" fmla="*/ 473 w 473"/>
              <a:gd name="T11" fmla="*/ 298 h 596"/>
              <a:gd name="T12" fmla="*/ 197 w 473"/>
              <a:gd name="T13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3" h="596">
                <a:moveTo>
                  <a:pt x="197" y="0"/>
                </a:moveTo>
                <a:lnTo>
                  <a:pt x="0" y="0"/>
                </a:lnTo>
                <a:lnTo>
                  <a:pt x="272" y="298"/>
                </a:lnTo>
                <a:lnTo>
                  <a:pt x="0" y="596"/>
                </a:lnTo>
                <a:lnTo>
                  <a:pt x="197" y="596"/>
                </a:lnTo>
                <a:lnTo>
                  <a:pt x="473" y="298"/>
                </a:lnTo>
                <a:lnTo>
                  <a:pt x="197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562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3422C24E-1CC7-EE26-4356-1A7B04305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388" y="1603125"/>
            <a:ext cx="5773069" cy="27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  <a:spAutoFit/>
          </a:bodyPr>
          <a:lstStyle/>
          <a:p>
            <a:pPr defTabSz="74295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975"/>
              </a:spcAft>
            </a:pPr>
            <a:r>
              <a:rPr kumimoji="1" lang="en-US" altLang="ko-KR" sz="1138" dirty="0">
                <a:latin typeface="+mj-ea"/>
                <a:ea typeface="+mj-ea"/>
              </a:rPr>
              <a:t> </a:t>
            </a:r>
            <a:endParaRPr lang="ko-KR" altLang="ko-KR" sz="894" dirty="0"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B41421F1-2B69-2D5F-B2EC-1D878E1C718A}"/>
              </a:ext>
            </a:extLst>
          </p:cNvPr>
          <p:cNvCxnSpPr>
            <a:cxnSpLocks/>
          </p:cNvCxnSpPr>
          <p:nvPr/>
        </p:nvCxnSpPr>
        <p:spPr>
          <a:xfrm>
            <a:off x="6233705" y="1423186"/>
            <a:ext cx="0" cy="49419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1E5FF1E-46A1-A33F-46C8-ECFF658C1A39}"/>
              </a:ext>
            </a:extLst>
          </p:cNvPr>
          <p:cNvSpPr/>
          <p:nvPr/>
        </p:nvSpPr>
        <p:spPr>
          <a:xfrm>
            <a:off x="292500" y="1423186"/>
            <a:ext cx="5773067" cy="49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프로젝트 명</a:t>
            </a:r>
            <a:r>
              <a:rPr kumimoji="1" lang="en-US" altLang="ko-KR" sz="20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: </a:t>
            </a:r>
            <a:r>
              <a:rPr kumimoji="1" lang="en-US" altLang="ko-KR" sz="2400" b="1" dirty="0" err="1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Arial Unicode MS" panose="020B0604020202020204" pitchFamily="50" charset="-127"/>
              </a:rPr>
              <a:t>PPalette</a:t>
            </a:r>
            <a:r>
              <a:rPr kumimoji="1" lang="en-US" altLang="ko-KR" sz="2400" b="1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Arial Unicode MS" panose="020B0604020202020204" pitchFamily="50" charset="-127"/>
              </a:rPr>
              <a:t>(Page Palette)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개요</a:t>
            </a:r>
            <a:r>
              <a:rPr kumimoji="1" lang="en-US" altLang="ko-KR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: </a:t>
            </a: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독서경험을 기록할 수 있는 문장 관리 플랫폼</a:t>
            </a:r>
            <a:endParaRPr kumimoji="1" lang="en-US" altLang="ko-KR" sz="15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깃허브</a:t>
            </a: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 주소</a:t>
            </a:r>
            <a:r>
              <a:rPr kumimoji="1" lang="en-US" altLang="ko-KR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: https://github.com/4priltwntsx/PagePalette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기획 의도</a:t>
            </a:r>
            <a:endParaRPr kumimoji="1" lang="en-US" altLang="ko-KR" sz="15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독서 경험을 기록하고</a:t>
            </a:r>
            <a:r>
              <a:rPr kumimoji="1" lang="en-US" altLang="ko-KR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, </a:t>
            </a: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독서 중 인상 깊었던 문장과 구절을 기록하며 독서 경험을 향상시킨다</a:t>
            </a:r>
            <a:r>
              <a:rPr kumimoji="1" lang="en-US" altLang="ko-KR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다른 사람들과 서로의 독서 경험을 공유한다</a:t>
            </a:r>
            <a:r>
              <a:rPr kumimoji="1" lang="en-US" altLang="ko-KR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주요 기능</a:t>
            </a:r>
            <a:endParaRPr kumimoji="1" lang="en-US" altLang="ko-KR" sz="15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독서 경험 기록을 위한 </a:t>
            </a:r>
            <a:r>
              <a:rPr kumimoji="1" lang="ko-KR" altLang="en-US" sz="15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보드판</a:t>
            </a:r>
            <a:r>
              <a:rPr kumimoji="1" lang="en-US" altLang="ko-KR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(</a:t>
            </a: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게시판</a:t>
            </a:r>
            <a:r>
              <a:rPr kumimoji="1" lang="en-US" altLang="ko-KR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) </a:t>
            </a: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생성</a:t>
            </a:r>
            <a:endParaRPr kumimoji="1" lang="en-US" altLang="ko-KR" sz="15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리스트와 카드</a:t>
            </a:r>
            <a:r>
              <a:rPr kumimoji="1" lang="en-US" altLang="ko-KR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(</a:t>
            </a: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메모지</a:t>
            </a:r>
            <a:r>
              <a:rPr kumimoji="1" lang="en-US" altLang="ko-KR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)</a:t>
            </a: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를 통해 해당 도서와 인상 깊었던 문장들 기록</a:t>
            </a:r>
            <a:endParaRPr kumimoji="1" lang="en-US" altLang="ko-KR" sz="15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본인이 읽은 책의 정보를 조회한다</a:t>
            </a:r>
            <a:r>
              <a:rPr kumimoji="1" lang="en-US" altLang="ko-KR" sz="15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509BA69-E7AF-43A2-4BF1-03F813EDC179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64B519D9-21EE-0431-70BE-ED6A0ACB8D55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1F8799DA-9134-50ED-6955-F52F239F21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E4BC55A-07FD-44D9-09D4-874551E72B15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1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19A7189-622F-0215-572F-943F9893898A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n-ea"/>
              </a:rPr>
              <a:t>기획 배경 및 주요 기능</a:t>
            </a:r>
            <a:endParaRPr kumimoji="1" lang="en-US" altLang="ko-KR" sz="16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B92F8F-FF36-F885-9403-B3C0F7F82833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3</a:t>
            </a:fld>
            <a:endParaRPr kumimoji="1" lang="x-none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1E5FF1E-46A1-A33F-46C8-ECFF658C1A39}"/>
              </a:ext>
            </a:extLst>
          </p:cNvPr>
          <p:cNvSpPr/>
          <p:nvPr/>
        </p:nvSpPr>
        <p:spPr>
          <a:xfrm>
            <a:off x="6420234" y="1423186"/>
            <a:ext cx="3241973" cy="4941900"/>
          </a:xfrm>
          <a:prstGeom prst="rect">
            <a:avLst/>
          </a:prstGeom>
          <a:solidFill>
            <a:srgbClr val="E7E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4000" dirty="0">
              <a:solidFill>
                <a:schemeClr val="tx1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48" y="5752451"/>
            <a:ext cx="2874284" cy="468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75"/>
          <a:stretch/>
        </p:blipFill>
        <p:spPr>
          <a:xfrm>
            <a:off x="7381589" y="3893957"/>
            <a:ext cx="1319262" cy="12857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3" y="5127451"/>
            <a:ext cx="2785986" cy="607582"/>
          </a:xfrm>
          <a:prstGeom prst="rect">
            <a:avLst/>
          </a:prstGeom>
        </p:spPr>
      </p:pic>
      <p:sp>
        <p:nvSpPr>
          <p:cNvPr id="14" name="AutoShape 8" descr="https://i.namu.wiki/i/GI2U3qO9Rhvs77glEhcJyU0BKoPK52wi_93DghRBfgz2Ler9NleTN1H_AYAlg8tQ5VlWfAmYM-SJKByD_Zmw_XUraEx5-SzNS-WUQa8rXUYR3omcBePdTMbb2-i0-WBKnDPIArAbYIcVJegfroYKQQ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https://cms.boardmix.com/images/kr/articles/2022/reviews/trell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3" t="10390" r="13874" b="3668"/>
          <a:stretch/>
        </p:blipFill>
        <p:spPr bwMode="auto">
          <a:xfrm>
            <a:off x="6365401" y="1318699"/>
            <a:ext cx="3351637" cy="222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20234" y="3530162"/>
            <a:ext cx="1955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↑ 참고 디자인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출처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트렐로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41607" y="4920212"/>
            <a:ext cx="1575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Ppalette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서비스 로고</a:t>
            </a:r>
          </a:p>
        </p:txBody>
      </p:sp>
    </p:spTree>
    <p:extLst>
      <p:ext uri="{BB962C8B-B14F-4D97-AF65-F5344CB8AC3E}">
        <p14:creationId xmlns:p14="http://schemas.microsoft.com/office/powerpoint/2010/main" val="345597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3422C24E-1CC7-EE26-4356-1A7B04305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388" y="1603125"/>
            <a:ext cx="5773069" cy="27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  <a:spAutoFit/>
          </a:bodyPr>
          <a:lstStyle/>
          <a:p>
            <a:pPr defTabSz="74295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975"/>
              </a:spcAft>
            </a:pPr>
            <a:r>
              <a:rPr kumimoji="1" lang="en-US" altLang="ko-KR" sz="1138" dirty="0">
                <a:latin typeface="+mj-ea"/>
                <a:ea typeface="+mj-ea"/>
              </a:rPr>
              <a:t> </a:t>
            </a:r>
            <a:endParaRPr lang="ko-KR" altLang="ko-KR" sz="894" dirty="0"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D7D11F5-AA04-2FBC-997D-0C23163E95A9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79CF3FCA-1134-C340-75F1-F74D5D56E929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DDFD4894-2E11-7ED2-32B0-CBAB83829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DAFD33B-7AD0-D407-09C7-BD173FD25077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78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1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720F640-BC27-7B7E-AD41-64B2203686DE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n-ea"/>
              </a:rPr>
              <a:t>기획 배경</a:t>
            </a:r>
            <a:endParaRPr kumimoji="1" lang="en-US" altLang="ko-KR" sz="16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EFC6EB6-3B09-56C3-67CF-34B7588CA055}"/>
              </a:ext>
            </a:extLst>
          </p:cNvPr>
          <p:cNvSpPr txBox="1"/>
          <p:nvPr/>
        </p:nvSpPr>
        <p:spPr>
          <a:xfrm>
            <a:off x="585000" y="352965"/>
            <a:ext cx="23759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  <a:p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04F2874-819C-E686-BDE6-3C8A8EBACD54}"/>
              </a:ext>
            </a:extLst>
          </p:cNvPr>
          <p:cNvSpPr txBox="1"/>
          <p:nvPr/>
        </p:nvSpPr>
        <p:spPr>
          <a:xfrm>
            <a:off x="593708" y="794982"/>
            <a:ext cx="5313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x-none" altLang="en-US" sz="105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4</a:t>
            </a:fld>
            <a:endParaRPr kumimoji="1" lang="x-none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1FD4AFE-9D8C-A5C1-5294-B12906D9A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33"/>
          <a:stretch/>
        </p:blipFill>
        <p:spPr>
          <a:xfrm>
            <a:off x="665609" y="1401994"/>
            <a:ext cx="6223869" cy="35753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8396126-CD51-DFF5-64CE-D15BFED62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3" r="26703" b="47867"/>
          <a:stretch/>
        </p:blipFill>
        <p:spPr>
          <a:xfrm>
            <a:off x="6889478" y="1401994"/>
            <a:ext cx="2578608" cy="3575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D6514B-D02A-41D4-0DF2-A9FC161F85A3}"/>
              </a:ext>
            </a:extLst>
          </p:cNvPr>
          <p:cNvSpPr txBox="1"/>
          <p:nvPr/>
        </p:nvSpPr>
        <p:spPr>
          <a:xfrm>
            <a:off x="665609" y="5779277"/>
            <a:ext cx="491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박준하</a:t>
            </a:r>
            <a:r>
              <a:rPr lang="en-US" altLang="ko-KR" sz="800" dirty="0"/>
              <a:t>, “[</a:t>
            </a:r>
            <a:r>
              <a:rPr lang="ko-KR" altLang="en-US" sz="800" dirty="0"/>
              <a:t>독서는 나를 키우는 힘</a:t>
            </a:r>
            <a:r>
              <a:rPr lang="en-US" altLang="ko-KR" sz="800" dirty="0"/>
              <a:t>] </a:t>
            </a:r>
            <a:r>
              <a:rPr lang="ko-KR" altLang="en-US" sz="800" dirty="0" err="1"/>
              <a:t>밥먹는</a:t>
            </a:r>
            <a:r>
              <a:rPr lang="ko-KR" altLang="en-US" sz="800" dirty="0"/>
              <a:t> 것처럼 ‘매일’ 핵심단어는 ‘밑줄 쫙’</a:t>
            </a:r>
            <a:r>
              <a:rPr lang="en-US" altLang="ko-KR" sz="800" dirty="0"/>
              <a:t>”&lt;</a:t>
            </a:r>
            <a:r>
              <a:rPr lang="ko-KR" altLang="en-US" sz="800" dirty="0"/>
              <a:t>농민신문</a:t>
            </a:r>
            <a:r>
              <a:rPr lang="en-US" altLang="ko-KR" sz="800" dirty="0"/>
              <a:t>&gt;, 2022-09-19, https://www.nongmin.com/article/20220916363141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374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78DA0F3-CDE2-705C-D755-87783B8F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5CF41642-98FE-4B83-0AE0-3E0706AE5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388" y="1603125"/>
            <a:ext cx="5773069" cy="27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  <a:spAutoFit/>
          </a:bodyPr>
          <a:lstStyle/>
          <a:p>
            <a:pPr defTabSz="74295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975"/>
              </a:spcAft>
            </a:pPr>
            <a:r>
              <a:rPr kumimoji="1" lang="en-US" altLang="ko-KR" sz="1138" dirty="0">
                <a:latin typeface="+mj-ea"/>
                <a:ea typeface="+mj-ea"/>
              </a:rPr>
              <a:t> </a:t>
            </a:r>
            <a:endParaRPr lang="ko-KR" altLang="ko-KR" sz="894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021161D-8536-E2CB-1680-76BD9BAEB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ED010C90-2204-AFD0-7D01-A94B68DF95C9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8DFC5FC9-C774-A89C-619B-68CE5A9DAE9C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C3956D85-627A-0370-7D02-C9678E03F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AFF77B6-BD6C-0B05-A351-7BA5AF314837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78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1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3C4C3E9-39C2-0508-0017-B06E51328958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n-ea"/>
              </a:rPr>
              <a:t>기획 배경</a:t>
            </a:r>
            <a:endParaRPr kumimoji="1" lang="en-US" altLang="ko-KR" sz="16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1E82BAB-1159-A05F-BC7E-2D8996541135}"/>
              </a:ext>
            </a:extLst>
          </p:cNvPr>
          <p:cNvSpPr txBox="1"/>
          <p:nvPr/>
        </p:nvSpPr>
        <p:spPr>
          <a:xfrm>
            <a:off x="585000" y="352965"/>
            <a:ext cx="23759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  <a:p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43C3C71-18A2-3C5D-E19F-2407795C31EC}"/>
              </a:ext>
            </a:extLst>
          </p:cNvPr>
          <p:cNvSpPr txBox="1"/>
          <p:nvPr/>
        </p:nvSpPr>
        <p:spPr>
          <a:xfrm>
            <a:off x="593708" y="794982"/>
            <a:ext cx="5313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x-none" altLang="en-US" sz="105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CB50CD7-A7A5-6B4A-53C2-10D855E2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5</a:t>
            </a:fld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B9FA9D2-2415-AC59-5780-F0525B13F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635" y="1255614"/>
            <a:ext cx="6084494" cy="276990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0C24F4D-4B57-5A18-8D4A-4830DD206FA9}"/>
              </a:ext>
            </a:extLst>
          </p:cNvPr>
          <p:cNvSpPr/>
          <p:nvPr/>
        </p:nvSpPr>
        <p:spPr>
          <a:xfrm>
            <a:off x="1074095" y="4341083"/>
            <a:ext cx="7757811" cy="18361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Tx/>
              <a:buChar char="-"/>
            </a:pPr>
            <a:endParaRPr kumimoji="1" lang="en-US" altLang="ko-KR" sz="2000" dirty="0">
              <a:solidFill>
                <a:schemeClr val="tx1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8D7095B-44B6-0579-53BC-852F31BC545C}"/>
              </a:ext>
            </a:extLst>
          </p:cNvPr>
          <p:cNvSpPr/>
          <p:nvPr/>
        </p:nvSpPr>
        <p:spPr>
          <a:xfrm>
            <a:off x="1189112" y="4540105"/>
            <a:ext cx="75277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독서를 하며  인상 깊었던 문장</a:t>
            </a:r>
            <a:r>
              <a:rPr kumimoji="1" lang="en-US" altLang="ko-KR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, </a:t>
            </a: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구절들을 한 번에 확인하고 저장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나만의 독서 </a:t>
            </a:r>
            <a:r>
              <a:rPr kumimoji="1"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기록장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더 나아가 다른 회원들과 공유하며</a:t>
            </a:r>
            <a:r>
              <a:rPr kumimoji="1" lang="en-US" altLang="ko-KR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, </a:t>
            </a: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독서에 대한 흥미 유발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xmlns="" id="{EAE557FE-51D8-1A01-1BFE-48F7327FB9BC}"/>
              </a:ext>
            </a:extLst>
          </p:cNvPr>
          <p:cNvGrpSpPr/>
          <p:nvPr/>
        </p:nvGrpSpPr>
        <p:grpSpPr>
          <a:xfrm>
            <a:off x="7740494" y="3350945"/>
            <a:ext cx="1345449" cy="1349150"/>
            <a:chOff x="5118571" y="4576258"/>
            <a:chExt cx="3573158" cy="3582988"/>
          </a:xfrm>
        </p:grpSpPr>
        <p:pic>
          <p:nvPicPr>
            <p:cNvPr id="29" name="Object 10">
              <a:extLst>
                <a:ext uri="{FF2B5EF4-FFF2-40B4-BE49-F238E27FC236}">
                  <a16:creationId xmlns:a16="http://schemas.microsoft.com/office/drawing/2014/main" xmlns="" id="{3D8B147B-4066-45BD-E841-4B810C7D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8571" y="4576258"/>
              <a:ext cx="3573158" cy="3582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5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EDD9CCE-5019-57CB-3A6C-CFD92A972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B52345C-0DE6-87D8-2992-3A4C8DFE5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09FC6EE9-D41E-1C6E-F918-7279ABD49305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D22627AF-8033-7DCA-73F2-9C06856759F9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9F0CD50B-39D0-4307-5520-7C6FCAD134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1A253C63-E9F9-5D32-9996-9611C9DF007F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78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1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DD4C96E-0C98-E815-ED8D-233B8C2964FC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n-ea"/>
              </a:rPr>
              <a:t>기획 배경</a:t>
            </a:r>
            <a:endParaRPr kumimoji="1" lang="en-US" altLang="ko-KR" sz="16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2D1E879-42E3-D8B7-FBCD-E8C2123B5C6F}"/>
              </a:ext>
            </a:extLst>
          </p:cNvPr>
          <p:cNvSpPr txBox="1"/>
          <p:nvPr/>
        </p:nvSpPr>
        <p:spPr>
          <a:xfrm>
            <a:off x="585000" y="352965"/>
            <a:ext cx="23759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  <a:p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75C95E2-886E-EFE6-0268-411AF3D79C85}"/>
              </a:ext>
            </a:extLst>
          </p:cNvPr>
          <p:cNvSpPr txBox="1"/>
          <p:nvPr/>
        </p:nvSpPr>
        <p:spPr>
          <a:xfrm>
            <a:off x="593708" y="794982"/>
            <a:ext cx="5313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x-none" altLang="en-US" sz="105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69EDC16-9D05-BCF1-4B41-7EC70461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6</a:t>
            </a:fld>
            <a:endParaRPr kumimoji="1" lang="x-none" altLang="en-US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xmlns="" id="{393A417C-043C-0A61-DF26-48B8ED8CDB67}"/>
              </a:ext>
            </a:extLst>
          </p:cNvPr>
          <p:cNvGrpSpPr/>
          <p:nvPr/>
        </p:nvGrpSpPr>
        <p:grpSpPr>
          <a:xfrm>
            <a:off x="1200696" y="1371238"/>
            <a:ext cx="3283692" cy="3372212"/>
            <a:chOff x="1582183" y="905699"/>
            <a:chExt cx="3283692" cy="33722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B9D649DF-1063-26B6-41B9-D5701775B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0000">
              <a:off x="1582183" y="905699"/>
              <a:ext cx="3283692" cy="3372212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xmlns="" id="{27BE662F-B7F0-F624-DBD7-96F5389AFB3E}"/>
              </a:ext>
            </a:extLst>
          </p:cNvPr>
          <p:cNvGrpSpPr/>
          <p:nvPr/>
        </p:nvGrpSpPr>
        <p:grpSpPr>
          <a:xfrm>
            <a:off x="5867797" y="1625517"/>
            <a:ext cx="3187820" cy="2155209"/>
            <a:chOff x="2157796" y="5681845"/>
            <a:chExt cx="4537143" cy="3067454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xmlns="" id="{3FD97F49-C870-453B-40ED-821074FD3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7796" y="5681845"/>
              <a:ext cx="4537143" cy="3067454"/>
            </a:xfrm>
            <a:prstGeom prst="rect">
              <a:avLst/>
            </a:prstGeom>
          </p:spPr>
        </p:pic>
      </p:grpSp>
      <p:grpSp>
        <p:nvGrpSpPr>
          <p:cNvPr id="8" name="그룹 1003">
            <a:extLst>
              <a:ext uri="{FF2B5EF4-FFF2-40B4-BE49-F238E27FC236}">
                <a16:creationId xmlns:a16="http://schemas.microsoft.com/office/drawing/2014/main" xmlns="" id="{FA839FA7-A760-40D1-0DF4-08C4BB0287E5}"/>
              </a:ext>
            </a:extLst>
          </p:cNvPr>
          <p:cNvGrpSpPr/>
          <p:nvPr/>
        </p:nvGrpSpPr>
        <p:grpSpPr>
          <a:xfrm>
            <a:off x="5261054" y="2703122"/>
            <a:ext cx="3017897" cy="2040328"/>
            <a:chOff x="2532789" y="7088248"/>
            <a:chExt cx="3187820" cy="2155209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xmlns="" id="{1F4B3685-41A0-9144-444B-6F84882B2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2789" y="7088248"/>
              <a:ext cx="3187820" cy="2155209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F528A55-DB64-21A3-0301-0AE3776E894D}"/>
              </a:ext>
            </a:extLst>
          </p:cNvPr>
          <p:cNvSpPr/>
          <p:nvPr/>
        </p:nvSpPr>
        <p:spPr>
          <a:xfrm>
            <a:off x="1451892" y="4743450"/>
            <a:ext cx="2781299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알록달록한 팔레트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5CF4C0A-ECEA-E5F5-5C3D-3360B37B88F6}"/>
              </a:ext>
            </a:extLst>
          </p:cNvPr>
          <p:cNvSpPr/>
          <p:nvPr/>
        </p:nvSpPr>
        <p:spPr>
          <a:xfrm>
            <a:off x="5071301" y="4734329"/>
            <a:ext cx="3663180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독서 메모지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199390E-A4E9-1CFB-07AE-A08E4959C362}"/>
              </a:ext>
            </a:extLst>
          </p:cNvPr>
          <p:cNvSpPr/>
          <p:nvPr/>
        </p:nvSpPr>
        <p:spPr>
          <a:xfrm>
            <a:off x="3562350" y="5142750"/>
            <a:ext cx="2781299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3200" b="1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Page Palette</a:t>
            </a:r>
          </a:p>
        </p:txBody>
      </p:sp>
    </p:spTree>
    <p:extLst>
      <p:ext uri="{BB962C8B-B14F-4D97-AF65-F5344CB8AC3E}">
        <p14:creationId xmlns:p14="http://schemas.microsoft.com/office/powerpoint/2010/main" val="27053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91E5FF1E-46A1-A33F-46C8-ECFF658C1A39}"/>
              </a:ext>
            </a:extLst>
          </p:cNvPr>
          <p:cNvSpPr/>
          <p:nvPr/>
        </p:nvSpPr>
        <p:spPr>
          <a:xfrm>
            <a:off x="6974310" y="3905268"/>
            <a:ext cx="2250653" cy="1836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Tx/>
              <a:buChar char="-"/>
            </a:pPr>
            <a:endParaRPr kumimoji="1" lang="en-US" altLang="ko-KR" sz="2000" dirty="0">
              <a:solidFill>
                <a:schemeClr val="tx1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91E5FF1E-46A1-A33F-46C8-ECFF658C1A39}"/>
              </a:ext>
            </a:extLst>
          </p:cNvPr>
          <p:cNvSpPr/>
          <p:nvPr/>
        </p:nvSpPr>
        <p:spPr>
          <a:xfrm>
            <a:off x="3800234" y="3980436"/>
            <a:ext cx="2250653" cy="18361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Tx/>
              <a:buChar char="-"/>
            </a:pPr>
            <a:endParaRPr kumimoji="1" lang="en-US" altLang="ko-KR" sz="2000" dirty="0">
              <a:solidFill>
                <a:schemeClr val="tx1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91E5FF1E-46A1-A33F-46C8-ECFF658C1A39}"/>
              </a:ext>
            </a:extLst>
          </p:cNvPr>
          <p:cNvSpPr/>
          <p:nvPr/>
        </p:nvSpPr>
        <p:spPr>
          <a:xfrm>
            <a:off x="806584" y="3980436"/>
            <a:ext cx="2250653" cy="18361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Tx/>
              <a:buChar char="-"/>
            </a:pPr>
            <a:endParaRPr kumimoji="1" lang="en-US" altLang="ko-KR" sz="2000" dirty="0">
              <a:solidFill>
                <a:schemeClr val="tx1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9" y="-51879"/>
            <a:ext cx="999652" cy="7068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D7D11F5-AA04-2FBC-997D-0C23163E95A9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79CF3FCA-1134-C340-75F1-F74D5D56E929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DDFD4894-2E11-7ED2-32B0-CBAB83829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DAFD33B-7AD0-D407-09C7-BD173FD25077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2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720F640-BC27-7B7E-AD41-64B2203686DE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n-ea"/>
              </a:rPr>
              <a:t>주요 기능</a:t>
            </a:r>
            <a:endParaRPr kumimoji="1" lang="en-US" altLang="ko-KR" sz="16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EFC6EB6-3B09-56C3-67CF-34B7588CA055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04F2874-819C-E686-BDE6-3C8A8EBACD54}"/>
              </a:ext>
            </a:extLst>
          </p:cNvPr>
          <p:cNvSpPr txBox="1"/>
          <p:nvPr/>
        </p:nvSpPr>
        <p:spPr>
          <a:xfrm>
            <a:off x="593708" y="794982"/>
            <a:ext cx="5313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x-none" altLang="en-US" sz="105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7</a:t>
            </a:fld>
            <a:endParaRPr kumimoji="1" lang="x-none" altLang="en-US"/>
          </a:p>
        </p:txBody>
      </p:sp>
      <p:sp>
        <p:nvSpPr>
          <p:cNvPr id="26" name="직사각형 25"/>
          <p:cNvSpPr/>
          <p:nvPr/>
        </p:nvSpPr>
        <p:spPr>
          <a:xfrm>
            <a:off x="768241" y="4361693"/>
            <a:ext cx="23229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본인의 </a:t>
            </a:r>
            <a:r>
              <a:rPr kumimoji="1"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보드판</a:t>
            </a: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 생성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읽은 도서 기록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09400" y="2308619"/>
            <a:ext cx="2445910" cy="1531306"/>
            <a:chOff x="1413821" y="1984684"/>
            <a:chExt cx="3172290" cy="1986069"/>
          </a:xfrm>
        </p:grpSpPr>
        <p:grpSp>
          <p:nvGrpSpPr>
            <p:cNvPr id="23" name="그룹 1001"/>
            <p:cNvGrpSpPr/>
            <p:nvPr/>
          </p:nvGrpSpPr>
          <p:grpSpPr>
            <a:xfrm>
              <a:off x="1413821" y="2064360"/>
              <a:ext cx="1767517" cy="1684255"/>
              <a:chOff x="2177444" y="2936612"/>
              <a:chExt cx="3820150" cy="3640195"/>
            </a:xfrm>
          </p:grpSpPr>
          <p:grpSp>
            <p:nvGrpSpPr>
              <p:cNvPr id="25" name="그룹 1002"/>
              <p:cNvGrpSpPr/>
              <p:nvPr/>
            </p:nvGrpSpPr>
            <p:grpSpPr>
              <a:xfrm>
                <a:off x="2177444" y="2936612"/>
                <a:ext cx="3085714" cy="2867899"/>
                <a:chOff x="2177444" y="2936612"/>
                <a:chExt cx="3085714" cy="2867899"/>
              </a:xfrm>
            </p:grpSpPr>
            <p:pic>
              <p:nvPicPr>
                <p:cNvPr id="32" name="Object 3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177444" y="2936612"/>
                  <a:ext cx="3085714" cy="2867899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1003"/>
              <p:cNvGrpSpPr/>
              <p:nvPr/>
            </p:nvGrpSpPr>
            <p:grpSpPr>
              <a:xfrm>
                <a:off x="2911880" y="3708908"/>
                <a:ext cx="3085714" cy="2867899"/>
                <a:chOff x="2911880" y="3708908"/>
                <a:chExt cx="3085714" cy="2867899"/>
              </a:xfrm>
            </p:grpSpPr>
            <p:pic>
              <p:nvPicPr>
                <p:cNvPr id="30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911880" y="3708908"/>
                  <a:ext cx="3085714" cy="28678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그룹 12"/>
            <p:cNvGrpSpPr/>
            <p:nvPr/>
          </p:nvGrpSpPr>
          <p:grpSpPr>
            <a:xfrm>
              <a:off x="2625339" y="1984684"/>
              <a:ext cx="1960772" cy="1986069"/>
              <a:chOff x="8791454" y="2151838"/>
              <a:chExt cx="4376103" cy="4842161"/>
            </a:xfrm>
          </p:grpSpPr>
          <p:pic>
            <p:nvPicPr>
              <p:cNvPr id="15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80000">
                <a:off x="8791454" y="2151838"/>
                <a:ext cx="4376103" cy="4842161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/>
          <p:cNvGrpSpPr/>
          <p:nvPr/>
        </p:nvGrpSpPr>
        <p:grpSpPr>
          <a:xfrm>
            <a:off x="862956" y="2148528"/>
            <a:ext cx="2194281" cy="1831908"/>
            <a:chOff x="6604857" y="2966453"/>
            <a:chExt cx="5076000" cy="4237726"/>
          </a:xfrm>
        </p:grpSpPr>
        <p:pic>
          <p:nvPicPr>
            <p:cNvPr id="31" name="Object 21"/>
            <p:cNvPicPr>
              <a:picLocks noChangeAspect="1"/>
            </p:cNvPicPr>
            <p:nvPr/>
          </p:nvPicPr>
          <p:blipFill rotWithShape="1">
            <a:blip r:embed="rId6" cstate="print"/>
            <a:srcRect t="14735" b="16598"/>
            <a:stretch/>
          </p:blipFill>
          <p:spPr>
            <a:xfrm>
              <a:off x="6604857" y="2966453"/>
              <a:ext cx="5076000" cy="4237726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4078122" y="4253889"/>
            <a:ext cx="16948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인상 깊었던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문장과 구절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기록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77928" y="4463783"/>
            <a:ext cx="186522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리디바탕" panose="020B0600000101010101" pitchFamily="34" charset="-127"/>
                <a:ea typeface="리디바탕" panose="020B0600000101010101" pitchFamily="34" charset="-127"/>
                <a:cs typeface="Arial Unicode MS" panose="020B0604020202020204" pitchFamily="50" charset="-127"/>
              </a:rPr>
              <a:t>도서 정보 조회</a:t>
            </a:r>
            <a:endParaRPr kumimoji="1" lang="en-US" altLang="ko-KR" dirty="0">
              <a:latin typeface="리디바탕" panose="020B0600000101010101" pitchFamily="34" charset="-127"/>
              <a:ea typeface="리디바탕" panose="020B0600000101010101" pitchFamily="34" charset="-127"/>
              <a:cs typeface="Arial Unicode MS" panose="020B0604020202020204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7177928" y="1830094"/>
            <a:ext cx="1785503" cy="2150342"/>
            <a:chOff x="1897280" y="2364511"/>
            <a:chExt cx="3767345" cy="4537143"/>
          </a:xfrm>
        </p:grpSpPr>
        <p:pic>
          <p:nvPicPr>
            <p:cNvPr id="44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7280" y="2364511"/>
              <a:ext cx="3767345" cy="453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2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5" descr="Untitled">
            <a:extLst>
              <a:ext uri="{FF2B5EF4-FFF2-40B4-BE49-F238E27FC236}">
                <a16:creationId xmlns:a16="http://schemas.microsoft.com/office/drawing/2014/main" xmlns="" id="{D423E240-CA44-4149-2C0C-DAD265DF2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5245" y="970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E6B05FD-CAE3-1003-74E9-73703CDBD7DB}"/>
              </a:ext>
            </a:extLst>
          </p:cNvPr>
          <p:cNvSpPr txBox="1"/>
          <p:nvPr/>
        </p:nvSpPr>
        <p:spPr>
          <a:xfrm>
            <a:off x="593708" y="794982"/>
            <a:ext cx="5313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 err="1">
                <a:latin typeface="+mn-ea"/>
              </a:rPr>
              <a:t>엔티티</a:t>
            </a:r>
            <a:r>
              <a:rPr kumimoji="1" lang="ko-KR" altLang="en-US" sz="1050" dirty="0">
                <a:latin typeface="+mn-ea"/>
              </a:rPr>
              <a:t> 연관 관계</a:t>
            </a:r>
            <a:r>
              <a:rPr kumimoji="1" lang="en-US" altLang="ko-KR" sz="1050" dirty="0">
                <a:latin typeface="+mn-ea"/>
              </a:rPr>
              <a:t>, </a:t>
            </a:r>
            <a:r>
              <a:rPr kumimoji="1" lang="ko-KR" altLang="en-US" sz="1050" dirty="0">
                <a:latin typeface="+mn-ea"/>
              </a:rPr>
              <a:t>테이블 구성 </a:t>
            </a:r>
            <a:endParaRPr kumimoji="1" lang="x-none" altLang="en-US" sz="105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D268051-37ED-3852-DEB1-19B6B52C5FE6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71A5E50B-3329-0A63-AF2A-2F0E8E8190D3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075EB972-C0B2-438D-0A81-264E99B5F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C7325CC-FAC6-23B3-2DEA-2F8815BB8A13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3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60AED8-1AD0-880F-E135-A8EB8EC9C01E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b="1" dirty="0" err="1">
                <a:latin typeface="+mj-ea"/>
                <a:ea typeface="+mj-ea"/>
              </a:rPr>
              <a:t>Ppalette</a:t>
            </a:r>
            <a:r>
              <a:rPr kumimoji="1" lang="en-US" altLang="en-US" sz="1600" b="1" dirty="0">
                <a:latin typeface="+mj-ea"/>
                <a:ea typeface="+mj-ea"/>
              </a:rPr>
              <a:t> ERD</a:t>
            </a:r>
            <a:endParaRPr kumimoji="1" lang="x-none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03635D-74C2-D1FF-CB44-02EDC3891B94}"/>
              </a:ext>
            </a:extLst>
          </p:cNvPr>
          <p:cNvSpPr txBox="1"/>
          <p:nvPr/>
        </p:nvSpPr>
        <p:spPr>
          <a:xfrm>
            <a:off x="585000" y="352965"/>
            <a:ext cx="2375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8</a:t>
            </a:fld>
            <a:endParaRPr kumimoji="1" lang="x-none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77" y="1612929"/>
            <a:ext cx="7331657" cy="413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5" descr="Untitled">
            <a:extLst>
              <a:ext uri="{FF2B5EF4-FFF2-40B4-BE49-F238E27FC236}">
                <a16:creationId xmlns:a16="http://schemas.microsoft.com/office/drawing/2014/main" xmlns="" id="{D423E240-CA44-4149-2C0C-DAD265DF2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5245" y="970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E6B05FD-CAE3-1003-74E9-73703CDBD7DB}"/>
              </a:ext>
            </a:extLst>
          </p:cNvPr>
          <p:cNvSpPr txBox="1"/>
          <p:nvPr/>
        </p:nvSpPr>
        <p:spPr>
          <a:xfrm>
            <a:off x="593707" y="794982"/>
            <a:ext cx="84893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050" dirty="0">
                <a:latin typeface="+mn-ea"/>
              </a:rPr>
              <a:t>https://www.figma.com/file/6m9Hck3nmNgfTjCB4kDtM9/PPalatte?type=design&amp;node-id=0%3A1&amp;mode=design&amp;t=qlST3PeI6m8m5lte-1</a:t>
            </a:r>
            <a:endParaRPr kumimoji="1" lang="x-none" altLang="en-US" sz="105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D268051-37ED-3852-DEB1-19B6B52C5FE6}"/>
              </a:ext>
            </a:extLst>
          </p:cNvPr>
          <p:cNvGrpSpPr/>
          <p:nvPr/>
        </p:nvGrpSpPr>
        <p:grpSpPr>
          <a:xfrm>
            <a:off x="0" y="492914"/>
            <a:ext cx="482625" cy="380250"/>
            <a:chOff x="0" y="236348"/>
            <a:chExt cx="594000" cy="468000"/>
          </a:xfrm>
          <a:solidFill>
            <a:srgbClr val="00206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71A5E50B-3329-0A63-AF2A-2F0E8E8190D3}"/>
                </a:ext>
              </a:extLst>
            </p:cNvPr>
            <p:cNvSpPr/>
            <p:nvPr/>
          </p:nvSpPr>
          <p:spPr>
            <a:xfrm>
              <a:off x="0" y="236348"/>
              <a:ext cx="360000" cy="4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075EB972-C0B2-438D-0A81-264E99B5F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000" y="236348"/>
              <a:ext cx="468000" cy="46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463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C7325CC-FAC6-23B3-2DEA-2F8815BB8A13}"/>
                </a:ext>
              </a:extLst>
            </p:cNvPr>
            <p:cNvSpPr txBox="1"/>
            <p:nvPr/>
          </p:nvSpPr>
          <p:spPr>
            <a:xfrm>
              <a:off x="126000" y="274988"/>
              <a:ext cx="36000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b="1" dirty="0">
                  <a:solidFill>
                    <a:schemeClr val="bg1"/>
                  </a:solidFill>
                  <a:latin typeface="+mn-ea"/>
                </a:rPr>
                <a:t>3</a:t>
              </a:r>
              <a:endParaRPr kumimoji="1" lang="x-none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60AED8-1AD0-880F-E135-A8EB8EC9C01E}"/>
              </a:ext>
            </a:extLst>
          </p:cNvPr>
          <p:cNvSpPr txBox="1"/>
          <p:nvPr/>
        </p:nvSpPr>
        <p:spPr>
          <a:xfrm>
            <a:off x="585000" y="515465"/>
            <a:ext cx="302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latin typeface="+mj-ea"/>
                <a:ea typeface="+mj-ea"/>
              </a:rPr>
              <a:t>PPalette</a:t>
            </a:r>
            <a:r>
              <a:rPr kumimoji="1" lang="en-US" altLang="ko-KR" sz="1600" b="1" dirty="0">
                <a:latin typeface="+mj-ea"/>
                <a:ea typeface="+mj-ea"/>
              </a:rPr>
              <a:t> </a:t>
            </a:r>
            <a:r>
              <a:rPr kumimoji="1" lang="ko-KR" altLang="en-US" sz="1600" b="1" dirty="0">
                <a:latin typeface="+mj-ea"/>
                <a:ea typeface="+mj-ea"/>
              </a:rPr>
              <a:t>와이어프레임</a:t>
            </a:r>
            <a:endParaRPr kumimoji="1" lang="x-none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03635D-74C2-D1FF-CB44-02EDC3891B94}"/>
              </a:ext>
            </a:extLst>
          </p:cNvPr>
          <p:cNvSpPr txBox="1"/>
          <p:nvPr/>
        </p:nvSpPr>
        <p:spPr>
          <a:xfrm>
            <a:off x="585000" y="352965"/>
            <a:ext cx="23759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rgbClr val="002060"/>
                </a:solidFill>
                <a:latin typeface="+mn-ea"/>
              </a:rPr>
              <a:t>수행보고서</a:t>
            </a:r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  <a:p>
            <a:endParaRPr kumimoji="1" lang="x-none" altLang="en-US" sz="105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2D77-0FD7-F341-857E-BA43F6EC789F}" type="slidenum">
              <a:rPr kumimoji="1" lang="x-none" altLang="en-US" smtClean="0"/>
              <a:t>9</a:t>
            </a:fld>
            <a:endParaRPr kumimoji="1" lang="x-none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0" y="1527640"/>
            <a:ext cx="9302972" cy="44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2641</TotalTime>
  <Words>551</Words>
  <Application>Microsoft Office PowerPoint</Application>
  <PresentationFormat>A4 용지(210x297mm)</PresentationFormat>
  <Paragraphs>160</Paragraphs>
  <Slides>19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Calibri Light</vt:lpstr>
      <vt:lpstr>맑은 고딕</vt:lpstr>
      <vt:lpstr>Yu Gothic UI Semibold</vt:lpstr>
      <vt:lpstr>Calibri</vt:lpstr>
      <vt:lpstr>KoPubDotum Bold</vt:lpstr>
      <vt:lpstr>Ebrima</vt:lpstr>
      <vt:lpstr>Arial</vt:lpstr>
      <vt:lpstr>강원교육튼튼</vt:lpstr>
      <vt:lpstr>Tahoma</vt:lpstr>
      <vt:lpstr>KoPubDotum Light</vt:lpstr>
      <vt:lpstr>Arial Unicode MS</vt:lpstr>
      <vt:lpstr>리디바탕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황소희(HWANG SOHEE)/플랫폼1그룹/SK</dc:creator>
  <cp:lastModifiedBy>KTDS</cp:lastModifiedBy>
  <cp:revision>161</cp:revision>
  <dcterms:created xsi:type="dcterms:W3CDTF">2023-03-02T05:46:33Z</dcterms:created>
  <dcterms:modified xsi:type="dcterms:W3CDTF">2024-02-15T00:56:03Z</dcterms:modified>
</cp:coreProperties>
</file>